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4"/>
  </p:notesMasterIdLst>
  <p:sldIdLst>
    <p:sldId id="256" r:id="rId2"/>
    <p:sldId id="257" r:id="rId3"/>
    <p:sldId id="259" r:id="rId4"/>
    <p:sldId id="258" r:id="rId5"/>
    <p:sldId id="311" r:id="rId6"/>
    <p:sldId id="297" r:id="rId7"/>
    <p:sldId id="260" r:id="rId8"/>
    <p:sldId id="312" r:id="rId9"/>
    <p:sldId id="299" r:id="rId10"/>
    <p:sldId id="298" r:id="rId11"/>
    <p:sldId id="261" r:id="rId12"/>
    <p:sldId id="300" r:id="rId13"/>
    <p:sldId id="301" r:id="rId14"/>
    <p:sldId id="302" r:id="rId15"/>
    <p:sldId id="303" r:id="rId16"/>
    <p:sldId id="274" r:id="rId17"/>
    <p:sldId id="275" r:id="rId18"/>
    <p:sldId id="304" r:id="rId19"/>
    <p:sldId id="269" r:id="rId20"/>
    <p:sldId id="305" r:id="rId21"/>
    <p:sldId id="310" r:id="rId22"/>
    <p:sldId id="306" r:id="rId23"/>
    <p:sldId id="309" r:id="rId24"/>
    <p:sldId id="308" r:id="rId25"/>
    <p:sldId id="313" r:id="rId26"/>
    <p:sldId id="314" r:id="rId27"/>
    <p:sldId id="315" r:id="rId28"/>
    <p:sldId id="316" r:id="rId29"/>
    <p:sldId id="262" r:id="rId30"/>
    <p:sldId id="318" r:id="rId31"/>
    <p:sldId id="268" r:id="rId32"/>
    <p:sldId id="317" r:id="rId33"/>
  </p:sldIdLst>
  <p:sldSz cx="9144000" cy="5143500" type="screen16x9"/>
  <p:notesSz cx="6858000" cy="9144000"/>
  <p:embeddedFontLst>
    <p:embeddedFont>
      <p:font typeface="Advent Pro SemiBold" panose="020B0604020202020204" charset="0"/>
      <p:regular r:id="rId35"/>
      <p:bold r:id="rId36"/>
    </p:embeddedFont>
    <p:embeddedFont>
      <p:font typeface="Cambria Math" panose="02040503050406030204" pitchFamily="18" charset="0"/>
      <p:regular r:id="rId37"/>
    </p:embeddedFont>
    <p:embeddedFont>
      <p:font typeface="Fira Sans Condensed Medium" panose="020B0603050000020004" pitchFamily="34"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Livvic Light" pitchFamily="2" charset="0"/>
      <p:regular r:id="rId46"/>
      <p:italic r:id="rId47"/>
    </p:embeddedFont>
    <p:embeddedFont>
      <p:font typeface="Maven Pro" panose="020B0604020202020204" charset="0"/>
      <p:regular r:id="rId48"/>
      <p:bold r:id="rId49"/>
    </p:embeddedFont>
    <p:embeddedFont>
      <p:font typeface="Nunito Light" pitchFamily="2" charset="0"/>
      <p:regular r:id="rId50"/>
      <p:italic r:id="rId51"/>
    </p:embeddedFont>
    <p:embeddedFont>
      <p:font typeface="Share Tech"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270"/>
    <a:srgbClr val="FF9973"/>
    <a:srgbClr val="002845"/>
    <a:srgbClr val="00CFCC"/>
    <a:srgbClr val="66FFFF"/>
    <a:srgbClr val="FFD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10CA63-32EB-4E87-A258-ACFC5A1C1E35}">
  <a:tblStyle styleId="{5E10CA63-32EB-4E87-A258-ACFC5A1C1E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39" d="100"/>
          <a:sy n="139" d="100"/>
        </p:scale>
        <p:origin x="726" y="6"/>
      </p:cViewPr>
      <p:guideLst>
        <p:guide orient="horz" pos="1643"/>
        <p:guide pos="431"/>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89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3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81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92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29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86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Gradiente: es la derivada de primer orden para una función objetivo multivariante</a:t>
            </a:r>
          </a:p>
          <a:p>
            <a:pPr marL="0" lvl="0" indent="0" algn="l" rtl="0">
              <a:spcBef>
                <a:spcPts val="0"/>
              </a:spcBef>
              <a:spcAft>
                <a:spcPts val="0"/>
              </a:spcAft>
              <a:buNone/>
            </a:pPr>
            <a:r>
              <a:rPr lang="es-MX" dirty="0"/>
              <a:t>Tamaño del </a:t>
            </a:r>
            <a:r>
              <a:rPr lang="es-MX" dirty="0" err="1"/>
              <a:t>pasoÑ</a:t>
            </a:r>
            <a:r>
              <a:rPr lang="es-MX" dirty="0"/>
              <a:t> es el </a:t>
            </a:r>
            <a:r>
              <a:rPr lang="es-MX" dirty="0" err="1"/>
              <a:t>hiperparametro</a:t>
            </a:r>
            <a:r>
              <a:rPr lang="es-MX" dirty="0"/>
              <a:t> que controla cuanto moverse en el espacio de la </a:t>
            </a:r>
            <a:r>
              <a:rPr lang="es-MX" dirty="0" err="1"/>
              <a:t>busqueda</a:t>
            </a:r>
            <a:endParaRPr dirty="0"/>
          </a:p>
        </p:txBody>
      </p:sp>
    </p:spTree>
    <p:extLst>
      <p:ext uri="{BB962C8B-B14F-4D97-AF65-F5344CB8AC3E}">
        <p14:creationId xmlns:p14="http://schemas.microsoft.com/office/powerpoint/2010/main" val="95031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Gradiente: es la derivada de primer orden para una función objetivo multivariante</a:t>
            </a:r>
          </a:p>
          <a:p>
            <a:pPr marL="0" lvl="0" indent="0" algn="l" rtl="0">
              <a:spcBef>
                <a:spcPts val="0"/>
              </a:spcBef>
              <a:spcAft>
                <a:spcPts val="0"/>
              </a:spcAft>
              <a:buNone/>
            </a:pPr>
            <a:r>
              <a:rPr lang="es-MX" dirty="0"/>
              <a:t>Tamaño del paso: es el </a:t>
            </a:r>
            <a:r>
              <a:rPr lang="es-MX" dirty="0" err="1"/>
              <a:t>hiperparámetro</a:t>
            </a:r>
            <a:r>
              <a:rPr lang="es-MX" dirty="0"/>
              <a:t> que controla cuanto moverse en el espacio de la búsqueda</a:t>
            </a:r>
            <a:endParaRPr dirty="0"/>
          </a:p>
        </p:txBody>
      </p:sp>
    </p:spTree>
    <p:extLst>
      <p:ext uri="{BB962C8B-B14F-4D97-AF65-F5344CB8AC3E}">
        <p14:creationId xmlns:p14="http://schemas.microsoft.com/office/powerpoint/2010/main" val="2123643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08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95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078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2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1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6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65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8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572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37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7" r:id="rId7"/>
    <p:sldLayoutId id="2147483658" r:id="rId8"/>
    <p:sldLayoutId id="2147483659" r:id="rId9"/>
    <p:sldLayoutId id="2147483663" r:id="rId10"/>
    <p:sldLayoutId id="2147483665" r:id="rId11"/>
    <p:sldLayoutId id="2147483666" r:id="rId12"/>
    <p:sldLayoutId id="2147483667"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813539" y="3382003"/>
            <a:ext cx="3516212"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Dr. Bulmaro Juárez Hernández, Andrés Ulises García Díaz</a:t>
            </a:r>
          </a:p>
          <a:p>
            <a:pPr marL="0" lvl="0" indent="0" algn="ctr" rtl="0">
              <a:spcBef>
                <a:spcPts val="0"/>
              </a:spcBef>
              <a:spcAft>
                <a:spcPts val="0"/>
              </a:spcAft>
              <a:buNone/>
            </a:pP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4134859"/>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5"/>
          <p:cNvSpPr txBox="1">
            <a:spLocks noGrp="1"/>
          </p:cNvSpPr>
          <p:nvPr>
            <p:ph type="ctrTitle"/>
          </p:nvPr>
        </p:nvSpPr>
        <p:spPr>
          <a:xfrm>
            <a:off x="1561650" y="637944"/>
            <a:ext cx="6020700" cy="286093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sz="4400" dirty="0"/>
              <a:t>Estimaciones de inflación</a:t>
            </a:r>
            <a:br>
              <a:rPr lang="es-MX" sz="4400" dirty="0"/>
            </a:br>
            <a:r>
              <a:rPr lang="es-MX" sz="4400" dirty="0"/>
              <a:t>utilizando la metodología</a:t>
            </a:r>
            <a:br>
              <a:rPr lang="es-MX" sz="4400" dirty="0"/>
            </a:br>
            <a:r>
              <a:rPr lang="es-MX" sz="4400" dirty="0"/>
              <a:t>Box-Jenkins y Redes</a:t>
            </a:r>
            <a:br>
              <a:rPr lang="es-MX" sz="4400" dirty="0"/>
            </a:br>
            <a:r>
              <a:rPr lang="es-MX" sz="4400" dirty="0"/>
              <a:t>Neuronales</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548976" y="590471"/>
            <a:ext cx="7305974" cy="577800"/>
          </a:xfrm>
          <a:prstGeom prst="rect">
            <a:avLst/>
          </a:prstGeom>
          <a:noFill/>
          <a:ln>
            <a:noFill/>
          </a:ln>
        </p:spPr>
        <p:txBody>
          <a:bodyPr spcFirstLastPara="1" wrap="square" lIns="91425" tIns="91425" rIns="91425" bIns="91425" anchor="t" anchorCtr="0">
            <a:noAutofit/>
          </a:bodyPr>
          <a:lstStyle/>
          <a:p>
            <a:pPr algn="just">
              <a:buSzPts val="1000"/>
              <a:buFont typeface="Maven Pro"/>
            </a:pPr>
            <a:r>
              <a:rPr lang="es-MX" sz="1400" dirty="0">
                <a:latin typeface="Maven Pro"/>
                <a:sym typeface="Maven Pro"/>
              </a:rPr>
              <a:t>Para los valores p y q es necesario generar el correlograma y el correlograma parcial.</a:t>
            </a:r>
            <a:endParaRPr sz="1400" dirty="0">
              <a:latin typeface="Maven Pro"/>
              <a:sym typeface="Maven Pro"/>
            </a:endParaRPr>
          </a:p>
        </p:txBody>
      </p:sp>
      <p:sp>
        <p:nvSpPr>
          <p:cNvPr id="572" name="Google Shape;572;p29"/>
          <p:cNvSpPr txBox="1">
            <a:spLocks noGrp="1"/>
          </p:cNvSpPr>
          <p:nvPr>
            <p:ph type="ctrTitle"/>
          </p:nvPr>
        </p:nvSpPr>
        <p:spPr>
          <a:xfrm>
            <a:off x="931233" y="1196026"/>
            <a:ext cx="241289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Autocorrelograma</a:t>
            </a:r>
            <a:endParaRPr dirty="0"/>
          </a:p>
        </p:txBody>
      </p:sp>
      <p:sp>
        <p:nvSpPr>
          <p:cNvPr id="573" name="Google Shape;573;p29"/>
          <p:cNvSpPr txBox="1">
            <a:spLocks noGrp="1"/>
          </p:cNvSpPr>
          <p:nvPr>
            <p:ph type="subTitle" idx="1"/>
          </p:nvPr>
        </p:nvSpPr>
        <p:spPr>
          <a:xfrm>
            <a:off x="931246" y="1684093"/>
            <a:ext cx="2859704" cy="496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Permite obtener el número de componentes autorregresivos </a:t>
            </a:r>
            <a:r>
              <a:rPr lang="es-MX" b="1" dirty="0"/>
              <a:t>p.</a:t>
            </a:r>
            <a:endParaRPr b="1" dirty="0"/>
          </a:p>
        </p:txBody>
      </p:sp>
      <p:sp>
        <p:nvSpPr>
          <p:cNvPr id="574" name="Google Shape;574;p29"/>
          <p:cNvSpPr txBox="1">
            <a:spLocks noGrp="1"/>
          </p:cNvSpPr>
          <p:nvPr>
            <p:ph type="ctrTitle" idx="2"/>
          </p:nvPr>
        </p:nvSpPr>
        <p:spPr>
          <a:xfrm>
            <a:off x="4617512" y="1196025"/>
            <a:ext cx="3570167"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Autocorrrelograma parcial</a:t>
            </a:r>
            <a:endParaRPr dirty="0"/>
          </a:p>
        </p:txBody>
      </p:sp>
      <p:sp>
        <p:nvSpPr>
          <p:cNvPr id="575" name="Google Shape;575;p29"/>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Proporciona información para conocer el número de variables de medias móviles </a:t>
            </a:r>
            <a:r>
              <a:rPr lang="en" b="1" dirty="0"/>
              <a:t>q</a:t>
            </a:r>
            <a:r>
              <a:rPr lang="en" dirty="0"/>
              <a:t>.</a:t>
            </a:r>
            <a:endParaRPr dirty="0"/>
          </a:p>
        </p:txBody>
      </p:sp>
      <p:cxnSp>
        <p:nvCxnSpPr>
          <p:cNvPr id="592" name="Google Shape;592;p29"/>
          <p:cNvCxnSpPr>
            <a:cxnSpLocks/>
            <a:stCxn id="572" idx="1"/>
          </p:cNvCxnSpPr>
          <p:nvPr/>
        </p:nvCxnSpPr>
        <p:spPr>
          <a:xfrm rot="10800000" flipH="1" flipV="1">
            <a:off x="931232" y="1484926"/>
            <a:ext cx="2543699"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a:stCxn id="574" idx="3"/>
          </p:cNvCxnSpPr>
          <p:nvPr/>
        </p:nvCxnSpPr>
        <p:spPr>
          <a:xfrm flipH="1">
            <a:off x="7041079" y="1484925"/>
            <a:ext cx="1146600" cy="2563800"/>
          </a:xfrm>
          <a:prstGeom prst="bentConnector4">
            <a:avLst>
              <a:gd name="adj1" fmla="val -19937"/>
              <a:gd name="adj2" fmla="val 55634"/>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Marcador de contenido 7" descr="Gráfico&#10;&#10;Descripción generada automáticamente con confianza media">
            <a:extLst>
              <a:ext uri="{FF2B5EF4-FFF2-40B4-BE49-F238E27FC236}">
                <a16:creationId xmlns:a16="http://schemas.microsoft.com/office/drawing/2014/main" id="{4B351CD9-ADC0-F9E4-8983-C9F92F977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682" y="2634500"/>
            <a:ext cx="2663526" cy="2005067"/>
          </a:xfrm>
          <a:prstGeom prst="rect">
            <a:avLst/>
          </a:prstGeom>
          <a:noFill/>
          <a:ln>
            <a:noFill/>
          </a:ln>
        </p:spPr>
      </p:pic>
      <p:pic>
        <p:nvPicPr>
          <p:cNvPr id="30" name="Marcador de contenido 9" descr="Gráfico, Gráfico de dispersión&#10;&#10;Descripción generada automáticamente">
            <a:extLst>
              <a:ext uri="{FF2B5EF4-FFF2-40B4-BE49-F238E27FC236}">
                <a16:creationId xmlns:a16="http://schemas.microsoft.com/office/drawing/2014/main" id="{C2FE24BF-4F6B-FE57-DAF6-3E7B65884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53" y="2634502"/>
            <a:ext cx="2663525" cy="2005066"/>
          </a:xfrm>
          <a:prstGeom prst="rect">
            <a:avLst/>
          </a:prstGeom>
          <a:noFill/>
          <a:ln>
            <a:noFill/>
          </a:ln>
        </p:spPr>
      </p:pic>
    </p:spTree>
    <p:extLst>
      <p:ext uri="{BB962C8B-B14F-4D97-AF65-F5344CB8AC3E}">
        <p14:creationId xmlns:p14="http://schemas.microsoft.com/office/powerpoint/2010/main" val="16952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15" name="Imagen 14">
            <a:extLst>
              <a:ext uri="{FF2B5EF4-FFF2-40B4-BE49-F238E27FC236}">
                <a16:creationId xmlns:a16="http://schemas.microsoft.com/office/drawing/2014/main" id="{7C91F6F9-5F35-1C36-B986-DE93F93D5E6B}"/>
              </a:ext>
            </a:extLst>
          </p:cNvPr>
          <p:cNvPicPr preferRelativeResize="0">
            <a:picLocks/>
          </p:cNvPicPr>
          <p:nvPr/>
        </p:nvPicPr>
        <p:blipFill>
          <a:blip r:embed="rId3"/>
          <a:stretch>
            <a:fillRect/>
          </a:stretch>
        </p:blipFill>
        <p:spPr>
          <a:xfrm>
            <a:off x="581628" y="3076709"/>
            <a:ext cx="2851200" cy="723600"/>
          </a:xfrm>
          <a:prstGeom prst="rect">
            <a:avLst/>
          </a:prstGeom>
        </p:spPr>
      </p:pic>
      <p:pic>
        <p:nvPicPr>
          <p:cNvPr id="11" name="Imagen 10">
            <a:extLst>
              <a:ext uri="{FF2B5EF4-FFF2-40B4-BE49-F238E27FC236}">
                <a16:creationId xmlns:a16="http://schemas.microsoft.com/office/drawing/2014/main" id="{0F6F09A8-EF6E-46A0-8BF1-8B6A36737377}"/>
              </a:ext>
            </a:extLst>
          </p:cNvPr>
          <p:cNvPicPr>
            <a:picLocks noChangeAspect="1"/>
          </p:cNvPicPr>
          <p:nvPr/>
        </p:nvPicPr>
        <p:blipFill>
          <a:blip r:embed="rId4"/>
          <a:stretch>
            <a:fillRect/>
          </a:stretch>
        </p:blipFill>
        <p:spPr>
          <a:xfrm>
            <a:off x="582821" y="1668911"/>
            <a:ext cx="2850007" cy="723600"/>
          </a:xfrm>
          <a:prstGeom prst="rect">
            <a:avLst/>
          </a:prstGeom>
        </p:spPr>
      </p:pic>
      <p:pic>
        <p:nvPicPr>
          <p:cNvPr id="13" name="Imagen 12">
            <a:extLst>
              <a:ext uri="{FF2B5EF4-FFF2-40B4-BE49-F238E27FC236}">
                <a16:creationId xmlns:a16="http://schemas.microsoft.com/office/drawing/2014/main" id="{8940A054-7186-F94A-86CB-A29259FEC27A}"/>
              </a:ext>
            </a:extLst>
          </p:cNvPr>
          <p:cNvPicPr>
            <a:picLocks/>
          </p:cNvPicPr>
          <p:nvPr/>
        </p:nvPicPr>
        <p:blipFill>
          <a:blip r:embed="rId5"/>
          <a:stretch>
            <a:fillRect/>
          </a:stretch>
        </p:blipFill>
        <p:spPr>
          <a:xfrm>
            <a:off x="5731449" y="1668911"/>
            <a:ext cx="2851200" cy="723600"/>
          </a:xfrm>
          <a:prstGeom prst="rect">
            <a:avLst/>
          </a:prstGeom>
        </p:spPr>
      </p:pic>
      <p:pic>
        <p:nvPicPr>
          <p:cNvPr id="17" name="Imagen 16">
            <a:extLst>
              <a:ext uri="{FF2B5EF4-FFF2-40B4-BE49-F238E27FC236}">
                <a16:creationId xmlns:a16="http://schemas.microsoft.com/office/drawing/2014/main" id="{32B59DCF-5108-E470-8AB6-A70ECF57F578}"/>
              </a:ext>
            </a:extLst>
          </p:cNvPr>
          <p:cNvPicPr>
            <a:picLocks/>
          </p:cNvPicPr>
          <p:nvPr/>
        </p:nvPicPr>
        <p:blipFill>
          <a:blip r:embed="rId6"/>
          <a:stretch>
            <a:fillRect/>
          </a:stretch>
        </p:blipFill>
        <p:spPr>
          <a:xfrm>
            <a:off x="5731449" y="3076709"/>
            <a:ext cx="2851200" cy="723809"/>
          </a:xfrm>
          <a:prstGeom prst="rect">
            <a:avLst/>
          </a:prstGeom>
        </p:spPr>
      </p:pic>
      <p:sp>
        <p:nvSpPr>
          <p:cNvPr id="600" name="Google Shape;600;p30"/>
          <p:cNvSpPr txBox="1">
            <a:spLocks noGrp="1"/>
          </p:cNvSpPr>
          <p:nvPr>
            <p:ph type="ctrTitle" idx="8"/>
          </p:nvPr>
        </p:nvSpPr>
        <p:spPr>
          <a:xfrm>
            <a:off x="273050" y="459977"/>
            <a:ext cx="8470900" cy="577800"/>
          </a:xfrm>
          <a:prstGeom prst="rect">
            <a:avLst/>
          </a:prstGeom>
          <a:noFill/>
          <a:ln>
            <a:noFill/>
          </a:ln>
        </p:spPr>
        <p:txBody>
          <a:bodyPr spcFirstLastPara="1" wrap="square" lIns="91425" tIns="91425" rIns="91425" bIns="91425" anchor="t" anchorCtr="0">
            <a:noAutofit/>
          </a:bodyPr>
          <a:lstStyle/>
          <a:p>
            <a:pPr algn="just">
              <a:buSzPts val="1000"/>
              <a:buFont typeface="Maven Pro"/>
            </a:pPr>
            <a:r>
              <a:rPr lang="es-MX" sz="1400" dirty="0">
                <a:latin typeface="Maven Pro"/>
                <a:sym typeface="Maven Pro"/>
              </a:rPr>
              <a:t>Al analizar los gráficos se propusieron los siguientes modelos y se recurrió a los criterios de Akaike y Bayesianos para seleccionar los mejores. Los resultados son los siguientes:</a:t>
            </a: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sp>
        <p:nvSpPr>
          <p:cNvPr id="64" name="Google Shape;604;p30">
            <a:extLst>
              <a:ext uri="{FF2B5EF4-FFF2-40B4-BE49-F238E27FC236}">
                <a16:creationId xmlns:a16="http://schemas.microsoft.com/office/drawing/2014/main" id="{51BE2565-B8DF-3FD9-9B5A-4366EED8FAF4}"/>
              </a:ext>
            </a:extLst>
          </p:cNvPr>
          <p:cNvSpPr txBox="1">
            <a:spLocks/>
          </p:cNvSpPr>
          <p:nvPr/>
        </p:nvSpPr>
        <p:spPr>
          <a:xfrm>
            <a:off x="3521695" y="1678522"/>
            <a:ext cx="723901" cy="72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s-MX" sz="1200" dirty="0">
                <a:solidFill>
                  <a:srgbClr val="002845"/>
                </a:solidFill>
              </a:rPr>
              <a:t>ARIMA</a:t>
            </a:r>
            <a:br>
              <a:rPr lang="es-MX" sz="1200" dirty="0">
                <a:solidFill>
                  <a:srgbClr val="002845"/>
                </a:solidFill>
              </a:rPr>
            </a:br>
            <a:r>
              <a:rPr lang="es-MX" sz="1200" dirty="0">
                <a:solidFill>
                  <a:srgbClr val="002845"/>
                </a:solidFill>
              </a:rPr>
              <a:t>(1,0,10)</a:t>
            </a:r>
          </a:p>
        </p:txBody>
      </p:sp>
      <p:sp>
        <p:nvSpPr>
          <p:cNvPr id="65" name="Google Shape;604;p30">
            <a:extLst>
              <a:ext uri="{FF2B5EF4-FFF2-40B4-BE49-F238E27FC236}">
                <a16:creationId xmlns:a16="http://schemas.microsoft.com/office/drawing/2014/main" id="{6D57E02C-9BA8-8779-55BA-63276235DB22}"/>
              </a:ext>
            </a:extLst>
          </p:cNvPr>
          <p:cNvSpPr txBox="1">
            <a:spLocks/>
          </p:cNvSpPr>
          <p:nvPr/>
        </p:nvSpPr>
        <p:spPr>
          <a:xfrm>
            <a:off x="4910891" y="1679431"/>
            <a:ext cx="723901" cy="72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s-MX" sz="1200" dirty="0">
                <a:solidFill>
                  <a:srgbClr val="002845"/>
                </a:solidFill>
              </a:rPr>
              <a:t>ARIMA</a:t>
            </a:r>
            <a:br>
              <a:rPr lang="es-MX" sz="1200" dirty="0">
                <a:solidFill>
                  <a:srgbClr val="002845"/>
                </a:solidFill>
              </a:rPr>
            </a:br>
            <a:r>
              <a:rPr lang="es-MX" sz="1200" dirty="0">
                <a:solidFill>
                  <a:srgbClr val="002845"/>
                </a:solidFill>
              </a:rPr>
              <a:t>(1,0,11)</a:t>
            </a:r>
          </a:p>
        </p:txBody>
      </p:sp>
      <p:sp>
        <p:nvSpPr>
          <p:cNvPr id="66" name="Google Shape;604;p30">
            <a:extLst>
              <a:ext uri="{FF2B5EF4-FFF2-40B4-BE49-F238E27FC236}">
                <a16:creationId xmlns:a16="http://schemas.microsoft.com/office/drawing/2014/main" id="{23305607-F31E-4C45-EC52-ECA13822EA56}"/>
              </a:ext>
            </a:extLst>
          </p:cNvPr>
          <p:cNvSpPr txBox="1">
            <a:spLocks/>
          </p:cNvSpPr>
          <p:nvPr/>
        </p:nvSpPr>
        <p:spPr>
          <a:xfrm>
            <a:off x="3514820" y="3076962"/>
            <a:ext cx="723901" cy="72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s-MX" sz="1200" dirty="0">
                <a:solidFill>
                  <a:srgbClr val="002845"/>
                </a:solidFill>
              </a:rPr>
              <a:t>ARIMA</a:t>
            </a:r>
            <a:br>
              <a:rPr lang="es-MX" sz="1200" dirty="0">
                <a:solidFill>
                  <a:srgbClr val="002845"/>
                </a:solidFill>
              </a:rPr>
            </a:br>
            <a:r>
              <a:rPr lang="es-MX" sz="1200" dirty="0">
                <a:solidFill>
                  <a:srgbClr val="002845"/>
                </a:solidFill>
              </a:rPr>
              <a:t>(2,0,10)</a:t>
            </a:r>
          </a:p>
        </p:txBody>
      </p:sp>
      <p:sp>
        <p:nvSpPr>
          <p:cNvPr id="67" name="Google Shape;604;p30">
            <a:extLst>
              <a:ext uri="{FF2B5EF4-FFF2-40B4-BE49-F238E27FC236}">
                <a16:creationId xmlns:a16="http://schemas.microsoft.com/office/drawing/2014/main" id="{D929538E-2815-FD91-69D8-339348BFF142}"/>
              </a:ext>
            </a:extLst>
          </p:cNvPr>
          <p:cNvSpPr txBox="1">
            <a:spLocks/>
          </p:cNvSpPr>
          <p:nvPr/>
        </p:nvSpPr>
        <p:spPr>
          <a:xfrm>
            <a:off x="4913788" y="3076709"/>
            <a:ext cx="723901" cy="72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s-MX" sz="1200" dirty="0">
                <a:solidFill>
                  <a:srgbClr val="002845"/>
                </a:solidFill>
              </a:rPr>
              <a:t>ARIMA</a:t>
            </a:r>
            <a:br>
              <a:rPr lang="es-MX" sz="1200" dirty="0">
                <a:solidFill>
                  <a:srgbClr val="002845"/>
                </a:solidFill>
              </a:rPr>
            </a:br>
            <a:r>
              <a:rPr lang="es-MX" sz="1200" dirty="0">
                <a:solidFill>
                  <a:srgbClr val="002845"/>
                </a:solidFill>
              </a:rPr>
              <a:t>(2,0,12)</a:t>
            </a:r>
          </a:p>
        </p:txBody>
      </p:sp>
      <p:sp>
        <p:nvSpPr>
          <p:cNvPr id="18" name="Rectángulo 17">
            <a:extLst>
              <a:ext uri="{FF2B5EF4-FFF2-40B4-BE49-F238E27FC236}">
                <a16:creationId xmlns:a16="http://schemas.microsoft.com/office/drawing/2014/main" id="{F87741A3-D4FC-6061-FF54-4CB283B5CF46}"/>
              </a:ext>
            </a:extLst>
          </p:cNvPr>
          <p:cNvSpPr/>
          <p:nvPr/>
        </p:nvSpPr>
        <p:spPr>
          <a:xfrm>
            <a:off x="4720856" y="1481470"/>
            <a:ext cx="1084521" cy="2480930"/>
          </a:xfrm>
          <a:prstGeom prst="rect">
            <a:avLst/>
          </a:prstGeom>
          <a:no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Rectángulo 85">
            <a:extLst>
              <a:ext uri="{FF2B5EF4-FFF2-40B4-BE49-F238E27FC236}">
                <a16:creationId xmlns:a16="http://schemas.microsoft.com/office/drawing/2014/main" id="{53790AB9-AD39-3EC6-B69A-9A338DD64316}"/>
              </a:ext>
            </a:extLst>
          </p:cNvPr>
          <p:cNvSpPr/>
          <p:nvPr/>
        </p:nvSpPr>
        <p:spPr>
          <a:xfrm>
            <a:off x="3318336" y="1472221"/>
            <a:ext cx="1383830" cy="2480930"/>
          </a:xfrm>
          <a:prstGeom prst="rect">
            <a:avLst/>
          </a:prstGeom>
          <a:solidFill>
            <a:srgbClr val="002845">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0" name="Título 9">
            <a:extLst>
              <a:ext uri="{FF2B5EF4-FFF2-40B4-BE49-F238E27FC236}">
                <a16:creationId xmlns:a16="http://schemas.microsoft.com/office/drawing/2014/main" id="{100D38D4-82F0-E72B-0986-244415C94913}"/>
              </a:ext>
            </a:extLst>
          </p:cNvPr>
          <p:cNvSpPr>
            <a:spLocks noGrp="1"/>
          </p:cNvSpPr>
          <p:nvPr>
            <p:ph type="ctrTitle"/>
          </p:nvPr>
        </p:nvSpPr>
        <p:spPr>
          <a:xfrm>
            <a:off x="1608937" y="1882752"/>
            <a:ext cx="1953390" cy="577800"/>
          </a:xfrm>
        </p:spPr>
        <p:txBody>
          <a:bodyPr/>
          <a:lstStyle/>
          <a:p>
            <a:r>
              <a:rPr lang="es-MX" dirty="0"/>
              <a:t>ARIMA(1,0,11)</a:t>
            </a:r>
          </a:p>
        </p:txBody>
      </p:sp>
      <p:sp>
        <p:nvSpPr>
          <p:cNvPr id="11" name="Subtítulo 10">
            <a:extLst>
              <a:ext uri="{FF2B5EF4-FFF2-40B4-BE49-F238E27FC236}">
                <a16:creationId xmlns:a16="http://schemas.microsoft.com/office/drawing/2014/main" id="{D77C74CD-6739-B4E6-377B-EFC1C6173C67}"/>
              </a:ext>
            </a:extLst>
          </p:cNvPr>
          <p:cNvSpPr>
            <a:spLocks noGrp="1"/>
          </p:cNvSpPr>
          <p:nvPr>
            <p:ph type="subTitle" idx="1"/>
          </p:nvPr>
        </p:nvSpPr>
        <p:spPr>
          <a:xfrm>
            <a:off x="774953" y="1008319"/>
            <a:ext cx="7789184" cy="1112400"/>
          </a:xfrm>
        </p:spPr>
        <p:txBody>
          <a:bodyPr/>
          <a:lstStyle/>
          <a:p>
            <a:pPr marL="0" indent="0" algn="just">
              <a:tabLst>
                <a:tab pos="0" algn="l"/>
                <a:tab pos="361950" algn="l"/>
              </a:tabLst>
            </a:pPr>
            <a:r>
              <a:rPr lang="es-MX" dirty="0"/>
              <a:t>Para ambos modelos propuestos se realizó la prueba de ruido blanco. De dicha prueba podemos afirmar, con un 95% de confianza, que el error tiene media cero, varianza constante y no está seriamente correlacionado. </a:t>
            </a:r>
          </a:p>
        </p:txBody>
      </p:sp>
      <p:sp>
        <p:nvSpPr>
          <p:cNvPr id="12" name="Título 11">
            <a:extLst>
              <a:ext uri="{FF2B5EF4-FFF2-40B4-BE49-F238E27FC236}">
                <a16:creationId xmlns:a16="http://schemas.microsoft.com/office/drawing/2014/main" id="{DF206F32-59AB-80FC-0F14-502170BF3318}"/>
              </a:ext>
            </a:extLst>
          </p:cNvPr>
          <p:cNvSpPr>
            <a:spLocks noGrp="1"/>
          </p:cNvSpPr>
          <p:nvPr>
            <p:ph type="ctrTitle" idx="2"/>
          </p:nvPr>
        </p:nvSpPr>
        <p:spPr>
          <a:xfrm>
            <a:off x="5988741" y="1882752"/>
            <a:ext cx="1878031" cy="577800"/>
          </a:xfrm>
        </p:spPr>
        <p:txBody>
          <a:bodyPr/>
          <a:lstStyle/>
          <a:p>
            <a:r>
              <a:rPr lang="es-MX" dirty="0"/>
              <a:t>ARIMA(2,0,12)</a:t>
            </a:r>
          </a:p>
        </p:txBody>
      </p:sp>
      <p:sp>
        <p:nvSpPr>
          <p:cNvPr id="14" name="Título 13">
            <a:extLst>
              <a:ext uri="{FF2B5EF4-FFF2-40B4-BE49-F238E27FC236}">
                <a16:creationId xmlns:a16="http://schemas.microsoft.com/office/drawing/2014/main" id="{ACC29032-5E74-388C-F60C-AE9270242DEE}"/>
              </a:ext>
            </a:extLst>
          </p:cNvPr>
          <p:cNvSpPr>
            <a:spLocks noGrp="1"/>
          </p:cNvSpPr>
          <p:nvPr>
            <p:ph type="ctrTitle" idx="4"/>
          </p:nvPr>
        </p:nvSpPr>
        <p:spPr/>
        <p:txBody>
          <a:bodyPr/>
          <a:lstStyle/>
          <a:p>
            <a:r>
              <a:rPr lang="es-MX" b="1" dirty="0"/>
              <a:t>Pronósticos</a:t>
            </a:r>
          </a:p>
        </p:txBody>
      </p:sp>
      <p:pic>
        <p:nvPicPr>
          <p:cNvPr id="16" name="Imagen 15" descr="Gráfico, Histograma&#10;&#10;Descripción generada automáticamente">
            <a:extLst>
              <a:ext uri="{FF2B5EF4-FFF2-40B4-BE49-F238E27FC236}">
                <a16:creationId xmlns:a16="http://schemas.microsoft.com/office/drawing/2014/main" id="{718C813B-80AD-6A42-FDEB-3EB9140E95C6}"/>
              </a:ext>
            </a:extLst>
          </p:cNvPr>
          <p:cNvPicPr>
            <a:picLocks noChangeAspect="1"/>
          </p:cNvPicPr>
          <p:nvPr/>
        </p:nvPicPr>
        <p:blipFill>
          <a:blip r:embed="rId3"/>
          <a:stretch>
            <a:fillRect/>
          </a:stretch>
        </p:blipFill>
        <p:spPr>
          <a:xfrm>
            <a:off x="971550" y="2522749"/>
            <a:ext cx="3228165" cy="2350331"/>
          </a:xfrm>
          <a:prstGeom prst="rect">
            <a:avLst/>
          </a:prstGeom>
        </p:spPr>
      </p:pic>
      <p:pic>
        <p:nvPicPr>
          <p:cNvPr id="18" name="Imagen 17" descr="Gráfico, Histograma&#10;&#10;Descripción generada automáticamente">
            <a:extLst>
              <a:ext uri="{FF2B5EF4-FFF2-40B4-BE49-F238E27FC236}">
                <a16:creationId xmlns:a16="http://schemas.microsoft.com/office/drawing/2014/main" id="{FC12D8A3-6ADC-80F6-7F83-F5FC2DCCC726}"/>
              </a:ext>
            </a:extLst>
          </p:cNvPr>
          <p:cNvPicPr>
            <a:picLocks noChangeAspect="1"/>
          </p:cNvPicPr>
          <p:nvPr/>
        </p:nvPicPr>
        <p:blipFill>
          <a:blip r:embed="rId4"/>
          <a:stretch>
            <a:fillRect/>
          </a:stretch>
        </p:blipFill>
        <p:spPr>
          <a:xfrm>
            <a:off x="5313674" y="2522749"/>
            <a:ext cx="3228165" cy="2350331"/>
          </a:xfrm>
          <a:prstGeom prst="rect">
            <a:avLst/>
          </a:prstGeom>
        </p:spPr>
      </p:pic>
      <p:sp>
        <p:nvSpPr>
          <p:cNvPr id="22" name="CuadroTexto 21">
            <a:extLst>
              <a:ext uri="{FF2B5EF4-FFF2-40B4-BE49-F238E27FC236}">
                <a16:creationId xmlns:a16="http://schemas.microsoft.com/office/drawing/2014/main" id="{2C660A7D-323F-BA0E-67E0-8AEE58AF18DA}"/>
              </a:ext>
            </a:extLst>
          </p:cNvPr>
          <p:cNvSpPr txBox="1"/>
          <p:nvPr/>
        </p:nvSpPr>
        <p:spPr>
          <a:xfrm>
            <a:off x="3629682" y="4606312"/>
            <a:ext cx="468000" cy="144000"/>
          </a:xfrm>
          <a:prstGeom prst="rect">
            <a:avLst/>
          </a:prstGeom>
          <a:solidFill>
            <a:schemeClr val="bg1"/>
          </a:solidFill>
        </p:spPr>
        <p:txBody>
          <a:bodyPr wrap="square" rtlCol="0">
            <a:spAutoFit/>
          </a:bodyPr>
          <a:lstStyle/>
          <a:p>
            <a:r>
              <a:rPr lang="es-MX" sz="600" dirty="0">
                <a:solidFill>
                  <a:schemeClr val="bg2"/>
                </a:solidFill>
              </a:rPr>
              <a:t>(1,0,11)</a:t>
            </a:r>
          </a:p>
        </p:txBody>
      </p:sp>
    </p:spTree>
    <p:extLst>
      <p:ext uri="{BB962C8B-B14F-4D97-AF65-F5344CB8AC3E}">
        <p14:creationId xmlns:p14="http://schemas.microsoft.com/office/powerpoint/2010/main" val="324564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4" name="Título 13">
            <a:extLst>
              <a:ext uri="{FF2B5EF4-FFF2-40B4-BE49-F238E27FC236}">
                <a16:creationId xmlns:a16="http://schemas.microsoft.com/office/drawing/2014/main" id="{ACC29032-5E74-388C-F60C-AE9270242DEE}"/>
              </a:ext>
            </a:extLst>
          </p:cNvPr>
          <p:cNvSpPr>
            <a:spLocks noGrp="1"/>
          </p:cNvSpPr>
          <p:nvPr>
            <p:ph type="ctrTitle" idx="4"/>
          </p:nvPr>
        </p:nvSpPr>
        <p:spPr/>
        <p:txBody>
          <a:bodyPr/>
          <a:lstStyle/>
          <a:p>
            <a:r>
              <a:rPr lang="es-MX" b="1" dirty="0"/>
              <a:t>ARIMA(1,0,11)</a:t>
            </a:r>
          </a:p>
        </p:txBody>
      </p:sp>
      <p:pic>
        <p:nvPicPr>
          <p:cNvPr id="16" name="Imagen 15" descr="Gráfico, Histograma&#10;&#10;Descripción generada automáticamente">
            <a:extLst>
              <a:ext uri="{FF2B5EF4-FFF2-40B4-BE49-F238E27FC236}">
                <a16:creationId xmlns:a16="http://schemas.microsoft.com/office/drawing/2014/main" id="{718C813B-80AD-6A42-FDEB-3EB9140E95C6}"/>
              </a:ext>
            </a:extLst>
          </p:cNvPr>
          <p:cNvPicPr>
            <a:picLocks noChangeAspect="1"/>
          </p:cNvPicPr>
          <p:nvPr/>
        </p:nvPicPr>
        <p:blipFill>
          <a:blip r:embed="rId3"/>
          <a:stretch>
            <a:fillRect/>
          </a:stretch>
        </p:blipFill>
        <p:spPr>
          <a:xfrm>
            <a:off x="1723561" y="924407"/>
            <a:ext cx="5711746" cy="4158552"/>
          </a:xfrm>
          <a:prstGeom prst="rect">
            <a:avLst/>
          </a:prstGeom>
        </p:spPr>
      </p:pic>
      <p:sp>
        <p:nvSpPr>
          <p:cNvPr id="8" name="CuadroTexto 7">
            <a:extLst>
              <a:ext uri="{FF2B5EF4-FFF2-40B4-BE49-F238E27FC236}">
                <a16:creationId xmlns:a16="http://schemas.microsoft.com/office/drawing/2014/main" id="{5B2BC082-B4B4-B246-FA6E-1910DF3A5B76}"/>
              </a:ext>
            </a:extLst>
          </p:cNvPr>
          <p:cNvSpPr txBox="1"/>
          <p:nvPr/>
        </p:nvSpPr>
        <p:spPr>
          <a:xfrm>
            <a:off x="6423682" y="4632056"/>
            <a:ext cx="648000" cy="216000"/>
          </a:xfrm>
          <a:prstGeom prst="rect">
            <a:avLst/>
          </a:prstGeom>
          <a:solidFill>
            <a:schemeClr val="bg1"/>
          </a:solidFill>
        </p:spPr>
        <p:txBody>
          <a:bodyPr wrap="square" rtlCol="0">
            <a:spAutoFit/>
          </a:bodyPr>
          <a:lstStyle/>
          <a:p>
            <a:r>
              <a:rPr lang="es-MX" sz="1050" dirty="0">
                <a:solidFill>
                  <a:schemeClr val="bg2"/>
                </a:solidFill>
              </a:rPr>
              <a:t>(1,0,11)</a:t>
            </a:r>
          </a:p>
        </p:txBody>
      </p:sp>
    </p:spTree>
    <p:extLst>
      <p:ext uri="{BB962C8B-B14F-4D97-AF65-F5344CB8AC3E}">
        <p14:creationId xmlns:p14="http://schemas.microsoft.com/office/powerpoint/2010/main" val="382551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4" name="Título 13">
            <a:extLst>
              <a:ext uri="{FF2B5EF4-FFF2-40B4-BE49-F238E27FC236}">
                <a16:creationId xmlns:a16="http://schemas.microsoft.com/office/drawing/2014/main" id="{ACC29032-5E74-388C-F60C-AE9270242DEE}"/>
              </a:ext>
            </a:extLst>
          </p:cNvPr>
          <p:cNvSpPr>
            <a:spLocks noGrp="1"/>
          </p:cNvSpPr>
          <p:nvPr>
            <p:ph type="ctrTitle" idx="4"/>
          </p:nvPr>
        </p:nvSpPr>
        <p:spPr/>
        <p:txBody>
          <a:bodyPr/>
          <a:lstStyle/>
          <a:p>
            <a:r>
              <a:rPr lang="es-MX" b="1" dirty="0"/>
              <a:t>ARIMA(2,0,12)</a:t>
            </a:r>
          </a:p>
        </p:txBody>
      </p:sp>
      <p:pic>
        <p:nvPicPr>
          <p:cNvPr id="18" name="Imagen 17" descr="Gráfico, Histograma&#10;&#10;Descripción generada automáticamente">
            <a:extLst>
              <a:ext uri="{FF2B5EF4-FFF2-40B4-BE49-F238E27FC236}">
                <a16:creationId xmlns:a16="http://schemas.microsoft.com/office/drawing/2014/main" id="{FC12D8A3-6ADC-80F6-7F83-F5FC2DCCC726}"/>
              </a:ext>
            </a:extLst>
          </p:cNvPr>
          <p:cNvPicPr>
            <a:picLocks noChangeAspect="1"/>
          </p:cNvPicPr>
          <p:nvPr/>
        </p:nvPicPr>
        <p:blipFill>
          <a:blip r:embed="rId3"/>
          <a:stretch>
            <a:fillRect/>
          </a:stretch>
        </p:blipFill>
        <p:spPr>
          <a:xfrm>
            <a:off x="1720248" y="974606"/>
            <a:ext cx="5710988" cy="4158000"/>
          </a:xfrm>
          <a:prstGeom prst="rect">
            <a:avLst/>
          </a:prstGeom>
        </p:spPr>
      </p:pic>
    </p:spTree>
    <p:extLst>
      <p:ext uri="{BB962C8B-B14F-4D97-AF65-F5344CB8AC3E}">
        <p14:creationId xmlns:p14="http://schemas.microsoft.com/office/powerpoint/2010/main" val="282907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30F8204-E8F4-F582-2592-7CD1F010B55D}"/>
              </a:ext>
            </a:extLst>
          </p:cNvPr>
          <p:cNvSpPr>
            <a:spLocks noGrp="1"/>
          </p:cNvSpPr>
          <p:nvPr>
            <p:ph type="ctrTitle"/>
          </p:nvPr>
        </p:nvSpPr>
        <p:spPr>
          <a:xfrm>
            <a:off x="618824" y="411675"/>
            <a:ext cx="7410053" cy="577800"/>
          </a:xfrm>
        </p:spPr>
        <p:txBody>
          <a:bodyPr/>
          <a:lstStyle/>
          <a:p>
            <a:r>
              <a:rPr lang="es-MX" b="1" dirty="0"/>
              <a:t>Comparación entre ambos modelos</a:t>
            </a:r>
          </a:p>
        </p:txBody>
      </p:sp>
      <p:pic>
        <p:nvPicPr>
          <p:cNvPr id="5" name="Imagen 4" descr="Gráfico, Gráfico de líneas&#10;&#10;Descripción generada automáticamente">
            <a:extLst>
              <a:ext uri="{FF2B5EF4-FFF2-40B4-BE49-F238E27FC236}">
                <a16:creationId xmlns:a16="http://schemas.microsoft.com/office/drawing/2014/main" id="{2B8CD0A8-DFFB-5D60-023C-D052BF355CF6}"/>
              </a:ext>
            </a:extLst>
          </p:cNvPr>
          <p:cNvPicPr>
            <a:picLocks noChangeAspect="1"/>
          </p:cNvPicPr>
          <p:nvPr/>
        </p:nvPicPr>
        <p:blipFill>
          <a:blip r:embed="rId2"/>
          <a:stretch>
            <a:fillRect/>
          </a:stretch>
        </p:blipFill>
        <p:spPr>
          <a:xfrm>
            <a:off x="1983524" y="1179347"/>
            <a:ext cx="5190428" cy="3778996"/>
          </a:xfrm>
          <a:prstGeom prst="rect">
            <a:avLst/>
          </a:prstGeom>
        </p:spPr>
      </p:pic>
    </p:spTree>
    <p:extLst>
      <p:ext uri="{BB962C8B-B14F-4D97-AF65-F5344CB8AC3E}">
        <p14:creationId xmlns:p14="http://schemas.microsoft.com/office/powerpoint/2010/main" val="155249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cxnSpLocks/>
          </p:cNvCxnSpPr>
          <p:nvPr/>
        </p:nvCxnSpPr>
        <p:spPr>
          <a:xfrm rot="5400000" flipH="1">
            <a:off x="1203175" y="2002350"/>
            <a:ext cx="2287800" cy="1226700"/>
          </a:xfrm>
          <a:prstGeom prst="bentConnector4">
            <a:avLst>
              <a:gd name="adj1" fmla="val 23940"/>
              <a:gd name="adj2" fmla="val 119412"/>
            </a:avLst>
          </a:prstGeom>
          <a:noFill/>
          <a:ln w="9525" cap="flat" cmpd="sng">
            <a:solidFill>
              <a:schemeClr val="lt2"/>
            </a:solidFill>
            <a:prstDash val="solid"/>
            <a:round/>
            <a:headEnd type="none" w="med" len="med"/>
            <a:tailEnd type="none" w="med" len="med"/>
          </a:ln>
        </p:spPr>
      </p:cxnSp>
      <p:sp>
        <p:nvSpPr>
          <p:cNvPr id="5" name="Título 4">
            <a:extLst>
              <a:ext uri="{FF2B5EF4-FFF2-40B4-BE49-F238E27FC236}">
                <a16:creationId xmlns:a16="http://schemas.microsoft.com/office/drawing/2014/main" id="{590BA3D7-7001-F9FA-4CE8-AE280B27240B}"/>
              </a:ext>
            </a:extLst>
          </p:cNvPr>
          <p:cNvSpPr>
            <a:spLocks noGrp="1"/>
          </p:cNvSpPr>
          <p:nvPr>
            <p:ph type="title"/>
          </p:nvPr>
        </p:nvSpPr>
        <p:spPr/>
        <p:txBody>
          <a:bodyPr/>
          <a:lstStyle/>
          <a:p>
            <a:r>
              <a:rPr lang="es-MX" sz="6000" dirty="0"/>
              <a:t>Redes Neuronales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1737360"/>
            <a:ext cx="7524000" cy="2391415"/>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1834164"/>
            <a:ext cx="7256700" cy="2202336"/>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Machine learning</a:t>
            </a:r>
            <a:endParaRPr b="1" dirty="0"/>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3;p29">
            <a:extLst>
              <a:ext uri="{FF2B5EF4-FFF2-40B4-BE49-F238E27FC236}">
                <a16:creationId xmlns:a16="http://schemas.microsoft.com/office/drawing/2014/main" id="{931EA00E-B4EB-EDCA-938F-31B35873377A}"/>
              </a:ext>
            </a:extLst>
          </p:cNvPr>
          <p:cNvSpPr txBox="1">
            <a:spLocks/>
          </p:cNvSpPr>
          <p:nvPr/>
        </p:nvSpPr>
        <p:spPr>
          <a:xfrm>
            <a:off x="618824" y="996784"/>
            <a:ext cx="7845726" cy="496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sz="1200">
                <a:solidFill>
                  <a:schemeClr val="lt1"/>
                </a:solidFill>
                <a:latin typeface="Maven Pro"/>
                <a:ea typeface="Maven Pro"/>
                <a:cs typeface="Maven Pro"/>
                <a:sym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sz="1400" dirty="0"/>
              <a:t>El </a:t>
            </a:r>
            <a:r>
              <a:rPr lang="es-MX" sz="1400" i="1" dirty="0"/>
              <a:t>Machine Learning </a:t>
            </a:r>
            <a:r>
              <a:rPr lang="es-MX" sz="1400" dirty="0"/>
              <a:t>es un método de análisis de datos que automatiza la construcción de modelos analíticos.</a:t>
            </a:r>
          </a:p>
        </p:txBody>
      </p:sp>
      <p:graphicFrame>
        <p:nvGraphicFramePr>
          <p:cNvPr id="2" name="Tabla 2">
            <a:extLst>
              <a:ext uri="{FF2B5EF4-FFF2-40B4-BE49-F238E27FC236}">
                <a16:creationId xmlns:a16="http://schemas.microsoft.com/office/drawing/2014/main" id="{AE8D7798-355B-3432-CAEE-D94D654E68ED}"/>
              </a:ext>
            </a:extLst>
          </p:cNvPr>
          <p:cNvGraphicFramePr>
            <a:graphicFrameLocks noGrp="1"/>
          </p:cNvGraphicFramePr>
          <p:nvPr>
            <p:extLst>
              <p:ext uri="{D42A27DB-BD31-4B8C-83A1-F6EECF244321}">
                <p14:modId xmlns:p14="http://schemas.microsoft.com/office/powerpoint/2010/main" val="3527731172"/>
              </p:ext>
            </p:extLst>
          </p:nvPr>
        </p:nvGraphicFramePr>
        <p:xfrm>
          <a:off x="1123950" y="1950159"/>
          <a:ext cx="6896100" cy="2008445"/>
        </p:xfrm>
        <a:graphic>
          <a:graphicData uri="http://schemas.openxmlformats.org/drawingml/2006/table">
            <a:tbl>
              <a:tblPr firstRow="1" bandRow="1">
                <a:tableStyleId>{5E10CA63-32EB-4E87-A258-ACFC5A1C1E35}</a:tableStyleId>
              </a:tblPr>
              <a:tblGrid>
                <a:gridCol w="1724025">
                  <a:extLst>
                    <a:ext uri="{9D8B030D-6E8A-4147-A177-3AD203B41FA5}">
                      <a16:colId xmlns:a16="http://schemas.microsoft.com/office/drawing/2014/main" val="3335502258"/>
                    </a:ext>
                  </a:extLst>
                </a:gridCol>
                <a:gridCol w="1724025">
                  <a:extLst>
                    <a:ext uri="{9D8B030D-6E8A-4147-A177-3AD203B41FA5}">
                      <a16:colId xmlns:a16="http://schemas.microsoft.com/office/drawing/2014/main" val="4018617692"/>
                    </a:ext>
                  </a:extLst>
                </a:gridCol>
                <a:gridCol w="1724025">
                  <a:extLst>
                    <a:ext uri="{9D8B030D-6E8A-4147-A177-3AD203B41FA5}">
                      <a16:colId xmlns:a16="http://schemas.microsoft.com/office/drawing/2014/main" val="1165575735"/>
                    </a:ext>
                  </a:extLst>
                </a:gridCol>
                <a:gridCol w="1724025">
                  <a:extLst>
                    <a:ext uri="{9D8B030D-6E8A-4147-A177-3AD203B41FA5}">
                      <a16:colId xmlns:a16="http://schemas.microsoft.com/office/drawing/2014/main" val="428731360"/>
                    </a:ext>
                  </a:extLst>
                </a:gridCol>
              </a:tblGrid>
              <a:tr h="612441">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Share Tech"/>
                        <a:buNone/>
                        <a:tabLst/>
                        <a:defRPr/>
                      </a:pPr>
                      <a:r>
                        <a:rPr lang="es-MX" sz="2000" b="0" i="0" u="none" strike="noStrike" cap="none" dirty="0">
                          <a:solidFill>
                            <a:schemeClr val="lt1"/>
                          </a:solidFill>
                          <a:latin typeface="Share Tech"/>
                          <a:sym typeface="Share Tech"/>
                        </a:rPr>
                        <a:t>Clasificación</a:t>
                      </a:r>
                    </a:p>
                    <a:p>
                      <a:pPr algn="ctr"/>
                      <a:endParaRPr lang="es-MX"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s-MX" sz="2000" b="0" i="0" u="none" strike="noStrike" cap="none" dirty="0">
                          <a:solidFill>
                            <a:schemeClr val="lt1"/>
                          </a:solidFill>
                          <a:latin typeface="Share Tech"/>
                          <a:cs typeface="Arial"/>
                          <a:sym typeface="Arial"/>
                        </a:rPr>
                        <a:t>Detección de enfermedades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s-MX" sz="2000" b="0" i="0" u="none" strike="noStrike" cap="none" dirty="0">
                          <a:solidFill>
                            <a:schemeClr val="lt1"/>
                          </a:solidFill>
                          <a:latin typeface="Share Tech"/>
                          <a:cs typeface="Arial"/>
                          <a:sym typeface="Arial"/>
                        </a:rPr>
                        <a:t>NLP</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s-MX" sz="2000" b="0" i="0" u="none" strike="noStrike" cap="none" dirty="0">
                          <a:solidFill>
                            <a:schemeClr val="lt1"/>
                          </a:solidFill>
                          <a:latin typeface="Share Tech"/>
                          <a:cs typeface="Arial"/>
                          <a:sym typeface="Arial"/>
                        </a:rPr>
                        <a:t>Marketing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14694858"/>
                  </a:ext>
                </a:extLst>
              </a:tr>
              <a:tr h="1307405">
                <a:tc>
                  <a:txBody>
                    <a:bodyPr/>
                    <a:lstStyle/>
                    <a:p>
                      <a:pPr algn="ctr"/>
                      <a:endParaRPr lang="es-MX"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endParaRPr lang="es-MX"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endParaRPr lang="es-MX"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endParaRPr lang="es-MX"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968341917"/>
                  </a:ext>
                </a:extLst>
              </a:tr>
            </a:tbl>
          </a:graphicData>
        </a:graphic>
      </p:graphicFrame>
      <p:pic>
        <p:nvPicPr>
          <p:cNvPr id="5" name="Imagen 4" descr="Un gato encima de una mesa con comida&#10;&#10;Descripción generada automáticamente">
            <a:extLst>
              <a:ext uri="{FF2B5EF4-FFF2-40B4-BE49-F238E27FC236}">
                <a16:creationId xmlns:a16="http://schemas.microsoft.com/office/drawing/2014/main" id="{3C8530B5-FE41-91A5-394D-6BB4F8004A8C}"/>
              </a:ext>
            </a:extLst>
          </p:cNvPr>
          <p:cNvPicPr>
            <a:picLocks noChangeAspect="1"/>
          </p:cNvPicPr>
          <p:nvPr/>
        </p:nvPicPr>
        <p:blipFill>
          <a:blip r:embed="rId3"/>
          <a:stretch>
            <a:fillRect/>
          </a:stretch>
        </p:blipFill>
        <p:spPr>
          <a:xfrm>
            <a:off x="1409700" y="2731188"/>
            <a:ext cx="1287780" cy="1227416"/>
          </a:xfrm>
          <a:prstGeom prst="rect">
            <a:avLst/>
          </a:prstGeom>
        </p:spPr>
      </p:pic>
      <p:pic>
        <p:nvPicPr>
          <p:cNvPr id="1026" name="Picture 2" descr="Deep Learning in Healthcare and Radiology | Aidoc Blog">
            <a:extLst>
              <a:ext uri="{FF2B5EF4-FFF2-40B4-BE49-F238E27FC236}">
                <a16:creationId xmlns:a16="http://schemas.microsoft.com/office/drawing/2014/main" id="{5543CF67-5665-A3EB-FF79-F151DE425D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1" r="31818"/>
          <a:stretch/>
        </p:blipFill>
        <p:spPr bwMode="auto">
          <a:xfrm>
            <a:off x="3055620" y="2731188"/>
            <a:ext cx="1287780" cy="122041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2BE3667-9A3A-EF65-3A03-80FE27EA258F}"/>
              </a:ext>
            </a:extLst>
          </p:cNvPr>
          <p:cNvPicPr>
            <a:picLocks noChangeAspect="1"/>
          </p:cNvPicPr>
          <p:nvPr/>
        </p:nvPicPr>
        <p:blipFill rotWithShape="1">
          <a:blip r:embed="rId5">
            <a:clrChange>
              <a:clrFrom>
                <a:srgbClr val="F8F8F8"/>
              </a:clrFrom>
              <a:clrTo>
                <a:srgbClr val="F8F8F8">
                  <a:alpha val="0"/>
                </a:srgbClr>
              </a:clrTo>
            </a:clrChange>
          </a:blip>
          <a:srcRect l="28488" t="15479" r="26988" b="17368"/>
          <a:stretch/>
        </p:blipFill>
        <p:spPr>
          <a:xfrm>
            <a:off x="4832560" y="2676006"/>
            <a:ext cx="1213751" cy="1220419"/>
          </a:xfrm>
          <a:prstGeom prst="rect">
            <a:avLst/>
          </a:prstGeom>
        </p:spPr>
      </p:pic>
      <p:pic>
        <p:nvPicPr>
          <p:cNvPr id="8" name="Imagen 7">
            <a:extLst>
              <a:ext uri="{FF2B5EF4-FFF2-40B4-BE49-F238E27FC236}">
                <a16:creationId xmlns:a16="http://schemas.microsoft.com/office/drawing/2014/main" id="{3F653B75-7BAD-0FB4-6755-B4A13CFBF7FA}"/>
              </a:ext>
            </a:extLst>
          </p:cNvPr>
          <p:cNvPicPr>
            <a:picLocks noChangeAspect="1"/>
          </p:cNvPicPr>
          <p:nvPr/>
        </p:nvPicPr>
        <p:blipFill>
          <a:blip r:embed="rId6"/>
          <a:stretch>
            <a:fillRect/>
          </a:stretch>
        </p:blipFill>
        <p:spPr>
          <a:xfrm>
            <a:off x="6406090" y="2669838"/>
            <a:ext cx="1571844" cy="13146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0A0EECF-1DF9-61B4-6B97-2A36FDA035C2}"/>
              </a:ext>
            </a:extLst>
          </p:cNvPr>
          <p:cNvSpPr>
            <a:spLocks noGrp="1"/>
          </p:cNvSpPr>
          <p:nvPr>
            <p:ph type="body" idx="1"/>
          </p:nvPr>
        </p:nvSpPr>
        <p:spPr>
          <a:xfrm>
            <a:off x="618824" y="989475"/>
            <a:ext cx="7906352" cy="1517505"/>
          </a:xfrm>
        </p:spPr>
        <p:txBody>
          <a:bodyPr/>
          <a:lstStyle/>
          <a:p>
            <a:pPr marL="114300" indent="0" algn="just">
              <a:buNone/>
            </a:pPr>
            <a:r>
              <a:rPr lang="es-MX" sz="1600" b="0" i="0" u="none" strike="noStrike" baseline="0" dirty="0">
                <a:latin typeface="Maven Pro" panose="020B0604020202020204" charset="0"/>
                <a:ea typeface="Cambria Math" panose="02040503050406030204" pitchFamily="18" charset="0"/>
              </a:rPr>
              <a:t>Las redes neuronales son, posiblemente, el algoritmo de </a:t>
            </a:r>
            <a:r>
              <a:rPr lang="es-MX" sz="1600" b="0" i="1" u="none" strike="noStrike" baseline="0" dirty="0">
                <a:latin typeface="Maven Pro" panose="020B0604020202020204" charset="0"/>
                <a:ea typeface="Cambria Math" panose="02040503050406030204" pitchFamily="18" charset="0"/>
              </a:rPr>
              <a:t>Machine Learning</a:t>
            </a:r>
            <a:r>
              <a:rPr lang="es-MX" sz="1600" i="1" dirty="0">
                <a:latin typeface="Maven Pro" panose="020B0604020202020204" charset="0"/>
                <a:ea typeface="Cambria Math" panose="02040503050406030204" pitchFamily="18" charset="0"/>
              </a:rPr>
              <a:t> </a:t>
            </a:r>
            <a:r>
              <a:rPr lang="es-MX" sz="1600" b="0" i="0" u="none" strike="noStrike" baseline="0" dirty="0">
                <a:latin typeface="Maven Pro" panose="020B0604020202020204" charset="0"/>
                <a:ea typeface="Cambria Math" panose="02040503050406030204" pitchFamily="18" charset="0"/>
              </a:rPr>
              <a:t>más usado en la actualidad. Este algoritmo tiene una estructura basada en una red de neuronas cerebrales, las cuales permiten buscar la combinación de parámetros que se </a:t>
            </a:r>
            <a:r>
              <a:rPr lang="es-MX" sz="1600" dirty="0">
                <a:latin typeface="Maven Pro" panose="020B0604020202020204" charset="0"/>
                <a:ea typeface="Cambria Math" panose="02040503050406030204" pitchFamily="18" charset="0"/>
              </a:rPr>
              <a:t>ajusta mejor a </a:t>
            </a:r>
            <a:r>
              <a:rPr lang="es-MX" sz="1600" b="0" i="0" u="none" strike="noStrike" baseline="0" dirty="0">
                <a:latin typeface="Maven Pro" panose="020B0604020202020204" charset="0"/>
                <a:ea typeface="Cambria Math" panose="02040503050406030204" pitchFamily="18" charset="0"/>
              </a:rPr>
              <a:t>un determinado problema.</a:t>
            </a:r>
            <a:endParaRPr lang="es-MX" sz="1600" dirty="0">
              <a:latin typeface="Maven Pro" panose="020B0604020202020204" charset="0"/>
              <a:ea typeface="Cambria Math" panose="02040503050406030204" pitchFamily="18" charset="0"/>
            </a:endParaRPr>
          </a:p>
          <a:p>
            <a:pPr marL="114300" indent="0" algn="just">
              <a:buNone/>
            </a:pPr>
            <a:endParaRPr lang="es-MX" sz="1600" dirty="0">
              <a:latin typeface="Maven Pro" panose="020B0604020202020204" charset="0"/>
            </a:endParaRPr>
          </a:p>
        </p:txBody>
      </p:sp>
      <p:sp>
        <p:nvSpPr>
          <p:cNvPr id="3" name="Título 2">
            <a:extLst>
              <a:ext uri="{FF2B5EF4-FFF2-40B4-BE49-F238E27FC236}">
                <a16:creationId xmlns:a16="http://schemas.microsoft.com/office/drawing/2014/main" id="{B10524F2-DF21-7118-1293-C59F39E9EF28}"/>
              </a:ext>
            </a:extLst>
          </p:cNvPr>
          <p:cNvSpPr>
            <a:spLocks noGrp="1"/>
          </p:cNvSpPr>
          <p:nvPr>
            <p:ph type="ctrTitle"/>
          </p:nvPr>
        </p:nvSpPr>
        <p:spPr>
          <a:xfrm>
            <a:off x="618824" y="411675"/>
            <a:ext cx="3427395" cy="577800"/>
          </a:xfrm>
        </p:spPr>
        <p:txBody>
          <a:bodyPr/>
          <a:lstStyle/>
          <a:p>
            <a:r>
              <a:rPr lang="es-MX" b="1" dirty="0"/>
              <a:t>Redes Neuronales</a:t>
            </a:r>
          </a:p>
        </p:txBody>
      </p:sp>
      <p:pic>
        <p:nvPicPr>
          <p:cNvPr id="5" name="Imagen 4" descr="Diagrama, Forma&#10;&#10;Descripción generada automáticamente">
            <a:extLst>
              <a:ext uri="{FF2B5EF4-FFF2-40B4-BE49-F238E27FC236}">
                <a16:creationId xmlns:a16="http://schemas.microsoft.com/office/drawing/2014/main" id="{B9F74096-6299-7957-49B1-9AF42055BC04}"/>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286000" y="2377440"/>
            <a:ext cx="4572000" cy="2571750"/>
          </a:xfrm>
          <a:prstGeom prst="rect">
            <a:avLst/>
          </a:prstGeom>
        </p:spPr>
      </p:pic>
    </p:spTree>
    <p:extLst>
      <p:ext uri="{BB962C8B-B14F-4D97-AF65-F5344CB8AC3E}">
        <p14:creationId xmlns:p14="http://schemas.microsoft.com/office/powerpoint/2010/main" val="13200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a:cxnSpLocks/>
          </p:cNvCxnSpPr>
          <p:nvPr/>
        </p:nvCxnSpPr>
        <p:spPr>
          <a:xfrm>
            <a:off x="1308015" y="234930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4572000" y="234930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7828747" y="234390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Neuronas</a:t>
            </a:r>
            <a:endParaRPr dirty="0"/>
          </a:p>
        </p:txBody>
      </p:sp>
      <p:cxnSp>
        <p:nvCxnSpPr>
          <p:cNvPr id="1089" name="Google Shape;1089;p38"/>
          <p:cNvCxnSpPr/>
          <p:nvPr/>
        </p:nvCxnSpPr>
        <p:spPr>
          <a:xfrm>
            <a:off x="1034400" y="239232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128885" y="220557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4385447" y="220557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7642009" y="220557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38"/>
          <p:cNvSpPr txBox="1">
            <a:spLocks noGrp="1"/>
          </p:cNvSpPr>
          <p:nvPr>
            <p:ph type="subTitle" idx="4294967295"/>
          </p:nvPr>
        </p:nvSpPr>
        <p:spPr>
          <a:xfrm>
            <a:off x="651563" y="913113"/>
            <a:ext cx="6806261" cy="748940"/>
          </a:xfrm>
          <a:prstGeom prst="rect">
            <a:avLst/>
          </a:prstGeom>
        </p:spPr>
        <p:txBody>
          <a:bodyPr spcFirstLastPara="1" wrap="square" lIns="91425" tIns="91425" rIns="91425" bIns="91425" anchor="b" anchorCtr="0">
            <a:noAutofit/>
          </a:bodyPr>
          <a:lstStyle/>
          <a:p>
            <a:pPr marL="0" lvl="0" indent="0" algn="just" rtl="0">
              <a:lnSpc>
                <a:spcPct val="100000"/>
              </a:lnSpc>
              <a:spcBef>
                <a:spcPts val="0"/>
              </a:spcBef>
              <a:spcAft>
                <a:spcPts val="0"/>
              </a:spcAft>
              <a:buNone/>
            </a:pPr>
            <a:r>
              <a:rPr lang="es-MX" sz="1400" dirty="0"/>
              <a:t>Las unidades básicas de la red son las neuronas, que se agrupan en capas, dichas capas se clasifican en tres tipos:</a:t>
            </a:r>
          </a:p>
          <a:p>
            <a:pPr marL="0" lvl="0" indent="0" algn="just" rtl="0">
              <a:lnSpc>
                <a:spcPct val="100000"/>
              </a:lnSpc>
              <a:spcBef>
                <a:spcPts val="0"/>
              </a:spcBef>
              <a:spcAft>
                <a:spcPts val="0"/>
              </a:spcAft>
              <a:buNone/>
            </a:pPr>
            <a:endParaRPr sz="1400" dirty="0"/>
          </a:p>
        </p:txBody>
      </p:sp>
      <p:sp>
        <p:nvSpPr>
          <p:cNvPr id="1107" name="Google Shape;1107;p38"/>
          <p:cNvSpPr txBox="1">
            <a:spLocks noGrp="1"/>
          </p:cNvSpPr>
          <p:nvPr>
            <p:ph type="subTitle" idx="4294967295"/>
          </p:nvPr>
        </p:nvSpPr>
        <p:spPr>
          <a:xfrm>
            <a:off x="3434500" y="2805350"/>
            <a:ext cx="2304000" cy="1622035"/>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600"/>
              </a:spcAft>
              <a:buNone/>
            </a:pPr>
            <a:r>
              <a:rPr lang="es-MX" sz="1400" dirty="0">
                <a:sym typeface="Arial"/>
              </a:rPr>
              <a:t>Puede estar formada por una o varias capas, las cuales reciben la información de la capa anterior a través de </a:t>
            </a:r>
            <a:r>
              <a:rPr lang="es-MX" sz="1400" b="1" dirty="0">
                <a:sym typeface="Arial"/>
              </a:rPr>
              <a:t>interconexiones</a:t>
            </a:r>
            <a:r>
              <a:rPr lang="es-MX" sz="1400" dirty="0">
                <a:sym typeface="Arial"/>
              </a:rPr>
              <a:t> y mandan un resultado a la capa de salida.</a:t>
            </a:r>
          </a:p>
          <a:p>
            <a:pPr marL="0" indent="0" algn="just">
              <a:lnSpc>
                <a:spcPct val="100000"/>
              </a:lnSpc>
              <a:spcAft>
                <a:spcPts val="1600"/>
              </a:spcAft>
              <a:buNone/>
            </a:pPr>
            <a:endParaRPr sz="1400" dirty="0">
              <a:sym typeface="Arial"/>
            </a:endParaRPr>
          </a:p>
        </p:txBody>
      </p:sp>
      <p:sp>
        <p:nvSpPr>
          <p:cNvPr id="1109" name="Google Shape;1109;p38"/>
          <p:cNvSpPr txBox="1">
            <a:spLocks noGrp="1"/>
          </p:cNvSpPr>
          <p:nvPr>
            <p:ph type="subTitle" idx="4294967295"/>
          </p:nvPr>
        </p:nvSpPr>
        <p:spPr>
          <a:xfrm>
            <a:off x="6695161" y="2799000"/>
            <a:ext cx="2304000" cy="914583"/>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600"/>
              </a:spcAft>
              <a:buNone/>
            </a:pPr>
            <a:r>
              <a:rPr lang="es-MX" sz="1400" dirty="0"/>
              <a:t>La función de esta capa es recibir el resultado final de la capa oculta y entregarla al usuario.</a:t>
            </a:r>
            <a:endParaRPr sz="1400" dirty="0"/>
          </a:p>
        </p:txBody>
      </p:sp>
      <p:sp>
        <p:nvSpPr>
          <p:cNvPr id="1110" name="Google Shape;1110;p38"/>
          <p:cNvSpPr txBox="1">
            <a:spLocks noGrp="1"/>
          </p:cNvSpPr>
          <p:nvPr>
            <p:ph type="ctrTitle" idx="4294967295"/>
          </p:nvPr>
        </p:nvSpPr>
        <p:spPr>
          <a:xfrm>
            <a:off x="144445" y="1604349"/>
            <a:ext cx="232714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rPr>
              <a:t>Capa de entrada</a:t>
            </a:r>
            <a:endParaRPr sz="2400" dirty="0">
              <a:solidFill>
                <a:schemeClr val="accent2"/>
              </a:solidFill>
            </a:endParaRPr>
          </a:p>
        </p:txBody>
      </p:sp>
      <p:sp>
        <p:nvSpPr>
          <p:cNvPr id="1111" name="Google Shape;1111;p38"/>
          <p:cNvSpPr txBox="1">
            <a:spLocks noGrp="1"/>
          </p:cNvSpPr>
          <p:nvPr>
            <p:ph type="ctrTitle" idx="4294967295"/>
          </p:nvPr>
        </p:nvSpPr>
        <p:spPr>
          <a:xfrm>
            <a:off x="3724575" y="1611794"/>
            <a:ext cx="169815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Capa oculta</a:t>
            </a:r>
            <a:endParaRPr sz="2400" dirty="0">
              <a:solidFill>
                <a:schemeClr val="accent1"/>
              </a:solidFill>
            </a:endParaRPr>
          </a:p>
        </p:txBody>
      </p:sp>
      <p:sp>
        <p:nvSpPr>
          <p:cNvPr id="1112" name="Google Shape;1112;p38"/>
          <p:cNvSpPr txBox="1">
            <a:spLocks noGrp="1"/>
          </p:cNvSpPr>
          <p:nvPr>
            <p:ph type="ctrTitle" idx="4294967295"/>
          </p:nvPr>
        </p:nvSpPr>
        <p:spPr>
          <a:xfrm>
            <a:off x="6806412" y="1606854"/>
            <a:ext cx="2036749"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accent3"/>
                </a:solidFill>
              </a:rPr>
              <a:t>Capa de salida</a:t>
            </a:r>
            <a:endParaRPr sz="2400" dirty="0">
              <a:solidFill>
                <a:schemeClr val="accent3"/>
              </a:solidFill>
            </a:endParaRPr>
          </a:p>
        </p:txBody>
      </p:sp>
      <p:sp>
        <p:nvSpPr>
          <p:cNvPr id="32" name="Google Shape;1107;p38">
            <a:extLst>
              <a:ext uri="{FF2B5EF4-FFF2-40B4-BE49-F238E27FC236}">
                <a16:creationId xmlns:a16="http://schemas.microsoft.com/office/drawing/2014/main" id="{13FEA99D-BDBB-932F-8FA7-6B637F8FA4E4}"/>
              </a:ext>
            </a:extLst>
          </p:cNvPr>
          <p:cNvSpPr txBox="1">
            <a:spLocks/>
          </p:cNvSpPr>
          <p:nvPr/>
        </p:nvSpPr>
        <p:spPr>
          <a:xfrm>
            <a:off x="151084" y="2799000"/>
            <a:ext cx="2304000" cy="1077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pPr algn="just"/>
            <a:r>
              <a:rPr lang="es-MX" dirty="0"/>
              <a:t>Las neuronas que se encuentran en ésta tienen la función de recibir los datos que son ingresados por el usuario.</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1352015"/>
          </a:xfrm>
          <a:prstGeom prst="rect">
            <a:avLst/>
          </a:prstGeom>
        </p:spPr>
        <p:txBody>
          <a:bodyPr spcFirstLastPara="1" wrap="square" lIns="91425" tIns="91425" rIns="91425" bIns="91425" anchor="t" anchorCtr="0">
            <a:noAutofit/>
          </a:bodyPr>
          <a:lstStyle/>
          <a:p>
            <a:pPr marL="0" lvl="0" indent="0" algn="just" rtl="0">
              <a:lnSpc>
                <a:spcPct val="100000"/>
              </a:lnSpc>
              <a:spcBef>
                <a:spcPts val="1600"/>
              </a:spcBef>
              <a:spcAft>
                <a:spcPts val="1600"/>
              </a:spcAft>
              <a:buNone/>
            </a:pPr>
            <a:r>
              <a:rPr lang="es-MX" sz="2000" dirty="0"/>
              <a:t>Comparar estimaciones de la inflación subyacente en México, que fueron generadas utilizando la metodóloga Box-Jenkins y un modelo de Redes Neuronales Recurrentes.</a:t>
            </a:r>
          </a:p>
        </p:txBody>
      </p:sp>
      <p:sp>
        <p:nvSpPr>
          <p:cNvPr id="466" name="Google Shape;466;p26"/>
          <p:cNvSpPr txBox="1">
            <a:spLocks noGrp="1"/>
          </p:cNvSpPr>
          <p:nvPr>
            <p:ph type="ctrTitle"/>
          </p:nvPr>
        </p:nvSpPr>
        <p:spPr>
          <a:xfrm>
            <a:off x="5807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Objetivo</a:t>
            </a:r>
            <a:endParaRP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Interconexiones y peso</a:t>
            </a:r>
            <a:endParaRPr b="1" dirty="0"/>
          </a:p>
        </p:txBody>
      </p:sp>
      <p:sp>
        <p:nvSpPr>
          <p:cNvPr id="1103" name="Google Shape;1103;p38"/>
          <p:cNvSpPr txBox="1">
            <a:spLocks noGrp="1"/>
          </p:cNvSpPr>
          <p:nvPr>
            <p:ph type="subTitle" idx="4294967295"/>
          </p:nvPr>
        </p:nvSpPr>
        <p:spPr>
          <a:xfrm>
            <a:off x="651563" y="913112"/>
            <a:ext cx="7873612" cy="1487187"/>
          </a:xfrm>
          <a:prstGeom prst="rect">
            <a:avLst/>
          </a:prstGeom>
        </p:spPr>
        <p:txBody>
          <a:bodyPr spcFirstLastPara="1" wrap="square" lIns="91425" tIns="91425" rIns="91425" bIns="91425" anchor="b" anchorCtr="0">
            <a:noAutofit/>
          </a:bodyPr>
          <a:lstStyle/>
          <a:p>
            <a:pPr marL="0" lvl="0" indent="0" algn="just" rtl="0">
              <a:lnSpc>
                <a:spcPct val="100000"/>
              </a:lnSpc>
              <a:spcBef>
                <a:spcPts val="0"/>
              </a:spcBef>
              <a:spcAft>
                <a:spcPts val="0"/>
              </a:spcAft>
              <a:buNone/>
            </a:pPr>
            <a:r>
              <a:rPr lang="es-MX" sz="1400" dirty="0"/>
              <a:t>Las </a:t>
            </a:r>
            <a:r>
              <a:rPr lang="es-MX" sz="1400" b="1" dirty="0"/>
              <a:t>interconexiones</a:t>
            </a:r>
            <a:r>
              <a:rPr lang="es-MX" sz="1400" dirty="0"/>
              <a:t> unen a las neuronas entre capas y se encargan de multiplicar el valor de la neurona inicial por un valor llamado </a:t>
            </a:r>
            <a:r>
              <a:rPr lang="es-MX" sz="1400" b="1" dirty="0"/>
              <a:t>peso</a:t>
            </a:r>
            <a:r>
              <a:rPr lang="es-MX" sz="1400" dirty="0"/>
              <a:t>.</a:t>
            </a:r>
          </a:p>
          <a:p>
            <a:pPr marL="0" lvl="0" indent="0" algn="just" rtl="0">
              <a:lnSpc>
                <a:spcPct val="100000"/>
              </a:lnSpc>
              <a:spcBef>
                <a:spcPts val="0"/>
              </a:spcBef>
              <a:spcAft>
                <a:spcPts val="0"/>
              </a:spcAft>
              <a:buNone/>
            </a:pPr>
            <a:r>
              <a:rPr lang="es-MX" sz="1400" dirty="0"/>
              <a:t>Una vez que el valor de la entrada es multiplicado por su peso, la neurona de la capa oculta se encarga de hacer una suma de todas las entradas recibidas y agregarle un </a:t>
            </a:r>
            <a:r>
              <a:rPr lang="es-MX" sz="1400" b="1" dirty="0"/>
              <a:t>sesgo</a:t>
            </a:r>
            <a:r>
              <a:rPr lang="es-MX" sz="1400" dirty="0"/>
              <a:t>.</a:t>
            </a:r>
          </a:p>
          <a:p>
            <a:pPr marL="0" lvl="0" indent="0" algn="just" rtl="0">
              <a:lnSpc>
                <a:spcPct val="100000"/>
              </a:lnSpc>
              <a:spcBef>
                <a:spcPts val="0"/>
              </a:spcBef>
              <a:spcAft>
                <a:spcPts val="0"/>
              </a:spcAft>
              <a:buNone/>
            </a:pPr>
            <a:endParaRPr sz="1400" dirty="0"/>
          </a:p>
        </p:txBody>
      </p:sp>
      <p:pic>
        <p:nvPicPr>
          <p:cNvPr id="23" name="Marcador de contenido 7" descr="Diagrama&#10;&#10;Descripción generada automáticamente">
            <a:extLst>
              <a:ext uri="{FF2B5EF4-FFF2-40B4-BE49-F238E27FC236}">
                <a16:creationId xmlns:a16="http://schemas.microsoft.com/office/drawing/2014/main" id="{1F874C32-3AAF-5705-9F6D-FD9B82D83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21" y="2693945"/>
            <a:ext cx="3533290" cy="1751648"/>
          </a:xfrm>
          <a:prstGeom prst="rect">
            <a:avLst/>
          </a:prstGeom>
        </p:spPr>
      </p:pic>
      <p:sp>
        <p:nvSpPr>
          <p:cNvPr id="24" name="Rectángulo 23">
            <a:extLst>
              <a:ext uri="{FF2B5EF4-FFF2-40B4-BE49-F238E27FC236}">
                <a16:creationId xmlns:a16="http://schemas.microsoft.com/office/drawing/2014/main" id="{E0160E46-FD03-3254-9F2F-2DB10BA28593}"/>
              </a:ext>
            </a:extLst>
          </p:cNvPr>
          <p:cNvSpPr/>
          <p:nvPr/>
        </p:nvSpPr>
        <p:spPr>
          <a:xfrm>
            <a:off x="1349000" y="3014086"/>
            <a:ext cx="327400" cy="13674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A5F4157C-D827-EB97-9C01-0D45BF913FAA}"/>
              </a:ext>
            </a:extLst>
          </p:cNvPr>
          <p:cNvSpPr/>
          <p:nvPr/>
        </p:nvSpPr>
        <p:spPr>
          <a:xfrm>
            <a:off x="3005820" y="3230527"/>
            <a:ext cx="265055" cy="8951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08692FCC-963F-E45C-042B-9B1DA0EC21B2}"/>
              </a:ext>
            </a:extLst>
          </p:cNvPr>
          <p:cNvSpPr/>
          <p:nvPr/>
        </p:nvSpPr>
        <p:spPr>
          <a:xfrm>
            <a:off x="2325597" y="3122170"/>
            <a:ext cx="265055" cy="110821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AFCFA649-C35C-CFCD-52DE-6AB98E2FA1D0}"/>
              </a:ext>
            </a:extLst>
          </p:cNvPr>
          <p:cNvSpPr/>
          <p:nvPr/>
        </p:nvSpPr>
        <p:spPr>
          <a:xfrm>
            <a:off x="4792980" y="2712722"/>
            <a:ext cx="704850" cy="704850"/>
          </a:xfrm>
          <a:prstGeom prst="ellipse">
            <a:avLst/>
          </a:prstGeom>
          <a:solidFill>
            <a:srgbClr val="EF927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rgbClr val="002845"/>
                </a:solidFill>
                <a:latin typeface="Cambria Math" panose="02040503050406030204" pitchFamily="18" charset="0"/>
                <a:ea typeface="Cambria Math" panose="02040503050406030204" pitchFamily="18" charset="0"/>
              </a:rPr>
              <a:t>X</a:t>
            </a:r>
            <a:r>
              <a:rPr lang="es-MX" sz="1100" dirty="0">
                <a:solidFill>
                  <a:srgbClr val="002845"/>
                </a:solidFill>
                <a:latin typeface="Cambria Math" panose="02040503050406030204" pitchFamily="18" charset="0"/>
                <a:ea typeface="Cambria Math" panose="02040503050406030204" pitchFamily="18" charset="0"/>
              </a:rPr>
              <a:t>1</a:t>
            </a:r>
            <a:endParaRPr lang="es-MX" dirty="0">
              <a:solidFill>
                <a:srgbClr val="002845"/>
              </a:solidFill>
              <a:latin typeface="Cambria Math" panose="02040503050406030204" pitchFamily="18" charset="0"/>
              <a:ea typeface="Cambria Math" panose="02040503050406030204" pitchFamily="18" charset="0"/>
            </a:endParaRPr>
          </a:p>
        </p:txBody>
      </p:sp>
      <p:sp>
        <p:nvSpPr>
          <p:cNvPr id="28" name="Elipse 27">
            <a:extLst>
              <a:ext uri="{FF2B5EF4-FFF2-40B4-BE49-F238E27FC236}">
                <a16:creationId xmlns:a16="http://schemas.microsoft.com/office/drawing/2014/main" id="{26BDD831-4E53-4B35-B75E-AB9D0A3FEF13}"/>
              </a:ext>
            </a:extLst>
          </p:cNvPr>
          <p:cNvSpPr/>
          <p:nvPr/>
        </p:nvSpPr>
        <p:spPr>
          <a:xfrm>
            <a:off x="4812030" y="3627122"/>
            <a:ext cx="704850" cy="704850"/>
          </a:xfrm>
          <a:prstGeom prst="ellipse">
            <a:avLst/>
          </a:prstGeom>
          <a:solidFill>
            <a:srgbClr val="66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rgbClr val="002845"/>
                </a:solidFill>
                <a:latin typeface="Cambria Math" panose="02040503050406030204" pitchFamily="18" charset="0"/>
                <a:ea typeface="Cambria Math" panose="02040503050406030204" pitchFamily="18" charset="0"/>
              </a:rPr>
              <a:t>X</a:t>
            </a:r>
            <a:r>
              <a:rPr lang="es-MX" sz="1100" dirty="0">
                <a:solidFill>
                  <a:srgbClr val="002845"/>
                </a:solidFill>
                <a:latin typeface="Cambria Math" panose="02040503050406030204" pitchFamily="18" charset="0"/>
                <a:ea typeface="Cambria Math" panose="02040503050406030204" pitchFamily="18" charset="0"/>
              </a:rPr>
              <a:t>2</a:t>
            </a:r>
            <a:endParaRPr lang="es-MX" dirty="0">
              <a:solidFill>
                <a:srgbClr val="002845"/>
              </a:solidFill>
              <a:latin typeface="Cambria Math" panose="02040503050406030204" pitchFamily="18" charset="0"/>
              <a:ea typeface="Cambria Math" panose="02040503050406030204" pitchFamily="18" charset="0"/>
            </a:endParaRPr>
          </a:p>
        </p:txBody>
      </p:sp>
      <p:sp>
        <p:nvSpPr>
          <p:cNvPr id="29" name="Elipse 28">
            <a:extLst>
              <a:ext uri="{FF2B5EF4-FFF2-40B4-BE49-F238E27FC236}">
                <a16:creationId xmlns:a16="http://schemas.microsoft.com/office/drawing/2014/main" id="{FFB0D095-C4B8-FB71-B4D0-624BD397A76E}"/>
              </a:ext>
            </a:extLst>
          </p:cNvPr>
          <p:cNvSpPr/>
          <p:nvPr/>
        </p:nvSpPr>
        <p:spPr>
          <a:xfrm>
            <a:off x="6536054" y="3145586"/>
            <a:ext cx="2200275" cy="704850"/>
          </a:xfrm>
          <a:prstGeom prst="ellipse">
            <a:avLst/>
          </a:prstGeom>
          <a:solidFill>
            <a:srgbClr val="00CF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0" name="Conector recto de flecha 29">
            <a:extLst>
              <a:ext uri="{FF2B5EF4-FFF2-40B4-BE49-F238E27FC236}">
                <a16:creationId xmlns:a16="http://schemas.microsoft.com/office/drawing/2014/main" id="{E9FDF912-F601-C852-E97D-B2ABAC57FF23}"/>
              </a:ext>
            </a:extLst>
          </p:cNvPr>
          <p:cNvCxnSpPr>
            <a:cxnSpLocks/>
            <a:stCxn id="27" idx="6"/>
            <a:endCxn id="29" idx="1"/>
          </p:cNvCxnSpPr>
          <p:nvPr/>
        </p:nvCxnSpPr>
        <p:spPr>
          <a:xfrm>
            <a:off x="5497830" y="3065147"/>
            <a:ext cx="1360447" cy="183662"/>
          </a:xfrm>
          <a:prstGeom prst="straightConnector1">
            <a:avLst/>
          </a:prstGeom>
          <a:ln w="28575">
            <a:solidFill>
              <a:srgbClr val="EF927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6DEF4BE5-37CF-A0EF-B22B-F1E54DC3C3BA}"/>
              </a:ext>
            </a:extLst>
          </p:cNvPr>
          <p:cNvCxnSpPr>
            <a:cxnSpLocks/>
            <a:stCxn id="28" idx="6"/>
            <a:endCxn id="29" idx="3"/>
          </p:cNvCxnSpPr>
          <p:nvPr/>
        </p:nvCxnSpPr>
        <p:spPr>
          <a:xfrm flipV="1">
            <a:off x="5516880" y="3747213"/>
            <a:ext cx="1341397" cy="232334"/>
          </a:xfrm>
          <a:prstGeom prst="straightConnector1">
            <a:avLst/>
          </a:prstGeom>
          <a:ln w="28575">
            <a:solidFill>
              <a:srgbClr val="66FFFF"/>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97CF9A3E-4E76-5A6E-A1D2-055A92AB7F7E}"/>
              </a:ext>
            </a:extLst>
          </p:cNvPr>
          <p:cNvSpPr txBox="1"/>
          <p:nvPr/>
        </p:nvSpPr>
        <p:spPr>
          <a:xfrm>
            <a:off x="5755006" y="3096913"/>
            <a:ext cx="600074" cy="307777"/>
          </a:xfrm>
          <a:prstGeom prst="rect">
            <a:avLst/>
          </a:prstGeom>
          <a:noFill/>
        </p:spPr>
        <p:txBody>
          <a:bodyPr wrap="square">
            <a:spAutoFit/>
          </a:bodyPr>
          <a:lstStyle/>
          <a:p>
            <a:pPr algn="ctr"/>
            <a:r>
              <a:rPr lang="es-MX" dirty="0">
                <a:solidFill>
                  <a:srgbClr val="EF9270"/>
                </a:solidFill>
                <a:latin typeface="Cambria Math" panose="02040503050406030204" pitchFamily="18" charset="0"/>
                <a:ea typeface="Cambria Math" panose="02040503050406030204" pitchFamily="18" charset="0"/>
              </a:rPr>
              <a:t>C</a:t>
            </a:r>
            <a:r>
              <a:rPr lang="es-MX" sz="1100" dirty="0">
                <a:solidFill>
                  <a:srgbClr val="EF9270"/>
                </a:solidFill>
                <a:latin typeface="Cambria Math" panose="02040503050406030204" pitchFamily="18" charset="0"/>
                <a:ea typeface="Cambria Math" panose="02040503050406030204" pitchFamily="18" charset="0"/>
              </a:rPr>
              <a:t>1</a:t>
            </a:r>
            <a:endParaRPr lang="es-MX" dirty="0">
              <a:solidFill>
                <a:srgbClr val="EF9270"/>
              </a:solidFill>
              <a:latin typeface="Cambria Math" panose="02040503050406030204" pitchFamily="18" charset="0"/>
              <a:ea typeface="Cambria Math" panose="02040503050406030204" pitchFamily="18" charset="0"/>
            </a:endParaRPr>
          </a:p>
        </p:txBody>
      </p:sp>
      <p:sp>
        <p:nvSpPr>
          <p:cNvPr id="34" name="CuadroTexto 33">
            <a:extLst>
              <a:ext uri="{FF2B5EF4-FFF2-40B4-BE49-F238E27FC236}">
                <a16:creationId xmlns:a16="http://schemas.microsoft.com/office/drawing/2014/main" id="{57DDFE63-16AF-C30C-590C-95A02B7533B4}"/>
              </a:ext>
            </a:extLst>
          </p:cNvPr>
          <p:cNvSpPr txBox="1"/>
          <p:nvPr/>
        </p:nvSpPr>
        <p:spPr>
          <a:xfrm>
            <a:off x="5755006" y="3826100"/>
            <a:ext cx="600074" cy="307777"/>
          </a:xfrm>
          <a:prstGeom prst="rect">
            <a:avLst/>
          </a:prstGeom>
          <a:noFill/>
        </p:spPr>
        <p:txBody>
          <a:bodyPr wrap="square">
            <a:spAutoFit/>
          </a:bodyPr>
          <a:lstStyle/>
          <a:p>
            <a:pPr algn="ctr"/>
            <a:r>
              <a:rPr lang="es-MX" dirty="0">
                <a:solidFill>
                  <a:srgbClr val="66FFFF"/>
                </a:solidFill>
                <a:latin typeface="Cambria Math" panose="02040503050406030204" pitchFamily="18" charset="0"/>
                <a:ea typeface="Cambria Math" panose="02040503050406030204" pitchFamily="18" charset="0"/>
              </a:rPr>
              <a:t>C</a:t>
            </a:r>
            <a:r>
              <a:rPr lang="es-MX" sz="1100" dirty="0">
                <a:solidFill>
                  <a:srgbClr val="66FFFF"/>
                </a:solidFill>
                <a:latin typeface="Cambria Math" panose="02040503050406030204" pitchFamily="18" charset="0"/>
                <a:ea typeface="Cambria Math" panose="02040503050406030204" pitchFamily="18" charset="0"/>
              </a:rPr>
              <a:t>2</a:t>
            </a:r>
            <a:endParaRPr lang="es-MX" dirty="0">
              <a:solidFill>
                <a:srgbClr val="66FFFF"/>
              </a:solidFill>
              <a:latin typeface="Cambria Math" panose="02040503050406030204" pitchFamily="18" charset="0"/>
              <a:ea typeface="Cambria Math" panose="02040503050406030204" pitchFamily="18" charset="0"/>
            </a:endParaRPr>
          </a:p>
        </p:txBody>
      </p:sp>
      <p:sp>
        <p:nvSpPr>
          <p:cNvPr id="35" name="CuadroTexto 34">
            <a:extLst>
              <a:ext uri="{FF2B5EF4-FFF2-40B4-BE49-F238E27FC236}">
                <a16:creationId xmlns:a16="http://schemas.microsoft.com/office/drawing/2014/main" id="{8046BA59-4369-83C5-4005-128121245BE7}"/>
              </a:ext>
            </a:extLst>
          </p:cNvPr>
          <p:cNvSpPr txBox="1"/>
          <p:nvPr/>
        </p:nvSpPr>
        <p:spPr>
          <a:xfrm>
            <a:off x="6555106" y="3329752"/>
            <a:ext cx="2028824" cy="307777"/>
          </a:xfrm>
          <a:prstGeom prst="rect">
            <a:avLst/>
          </a:prstGeom>
          <a:noFill/>
        </p:spPr>
        <p:txBody>
          <a:bodyPr wrap="square">
            <a:spAutoFit/>
          </a:bodyPr>
          <a:lstStyle/>
          <a:p>
            <a:pPr algn="ctr"/>
            <a:r>
              <a:rPr lang="es-MX" dirty="0">
                <a:solidFill>
                  <a:srgbClr val="002845"/>
                </a:solidFill>
                <a:latin typeface="Cambria Math" panose="02040503050406030204" pitchFamily="18" charset="0"/>
                <a:ea typeface="Cambria Math" panose="02040503050406030204" pitchFamily="18" charset="0"/>
              </a:rPr>
              <a:t>C</a:t>
            </a:r>
            <a:r>
              <a:rPr lang="es-MX" sz="1100" dirty="0">
                <a:solidFill>
                  <a:srgbClr val="002845"/>
                </a:solidFill>
                <a:latin typeface="Cambria Math" panose="02040503050406030204" pitchFamily="18" charset="0"/>
                <a:ea typeface="Cambria Math" panose="02040503050406030204" pitchFamily="18" charset="0"/>
              </a:rPr>
              <a:t>1</a:t>
            </a:r>
            <a:r>
              <a:rPr lang="es-MX" dirty="0">
                <a:solidFill>
                  <a:srgbClr val="002845"/>
                </a:solidFill>
                <a:latin typeface="Cambria Math" panose="02040503050406030204" pitchFamily="18" charset="0"/>
                <a:ea typeface="Cambria Math" panose="02040503050406030204" pitchFamily="18" charset="0"/>
              </a:rPr>
              <a:t>X</a:t>
            </a:r>
            <a:r>
              <a:rPr lang="es-MX" sz="1100" dirty="0">
                <a:solidFill>
                  <a:srgbClr val="002845"/>
                </a:solidFill>
                <a:latin typeface="Cambria Math" panose="02040503050406030204" pitchFamily="18" charset="0"/>
                <a:ea typeface="Cambria Math" panose="02040503050406030204" pitchFamily="18" charset="0"/>
              </a:rPr>
              <a:t>1</a:t>
            </a:r>
            <a:r>
              <a:rPr lang="es-MX" dirty="0">
                <a:solidFill>
                  <a:srgbClr val="002845"/>
                </a:solidFill>
                <a:latin typeface="Cambria Math" panose="02040503050406030204" pitchFamily="18" charset="0"/>
                <a:ea typeface="Cambria Math" panose="02040503050406030204" pitchFamily="18" charset="0"/>
              </a:rPr>
              <a:t> +C</a:t>
            </a:r>
            <a:r>
              <a:rPr lang="es-MX" sz="1100" dirty="0">
                <a:solidFill>
                  <a:srgbClr val="002845"/>
                </a:solidFill>
                <a:latin typeface="Cambria Math" panose="02040503050406030204" pitchFamily="18" charset="0"/>
                <a:ea typeface="Cambria Math" panose="02040503050406030204" pitchFamily="18" charset="0"/>
              </a:rPr>
              <a:t>2</a:t>
            </a:r>
            <a:r>
              <a:rPr lang="es-MX" dirty="0">
                <a:solidFill>
                  <a:srgbClr val="002845"/>
                </a:solidFill>
                <a:latin typeface="Cambria Math" panose="02040503050406030204" pitchFamily="18" charset="0"/>
                <a:ea typeface="Cambria Math" panose="02040503050406030204" pitchFamily="18" charset="0"/>
              </a:rPr>
              <a:t>X</a:t>
            </a:r>
            <a:r>
              <a:rPr lang="es-MX" sz="1100" dirty="0">
                <a:solidFill>
                  <a:srgbClr val="002845"/>
                </a:solidFill>
                <a:latin typeface="Cambria Math" panose="02040503050406030204" pitchFamily="18" charset="0"/>
                <a:ea typeface="Cambria Math" panose="02040503050406030204" pitchFamily="18" charset="0"/>
              </a:rPr>
              <a:t>2</a:t>
            </a:r>
            <a:r>
              <a:rPr lang="es-MX" dirty="0">
                <a:solidFill>
                  <a:srgbClr val="002845"/>
                </a:solidFill>
                <a:latin typeface="Cambria Math" panose="02040503050406030204" pitchFamily="18" charset="0"/>
                <a:ea typeface="Cambria Math" panose="02040503050406030204" pitchFamily="18" charset="0"/>
              </a:rPr>
              <a:t> +</a:t>
            </a:r>
            <a:r>
              <a:rPr lang="es-MX" dirty="0" err="1">
                <a:solidFill>
                  <a:srgbClr val="002845"/>
                </a:solidFill>
                <a:latin typeface="Cambria Math" panose="02040503050406030204" pitchFamily="18" charset="0"/>
                <a:ea typeface="Cambria Math" panose="02040503050406030204" pitchFamily="18" charset="0"/>
              </a:rPr>
              <a:t>B</a:t>
            </a:r>
            <a:r>
              <a:rPr lang="es-MX" sz="1100" dirty="0" err="1">
                <a:solidFill>
                  <a:srgbClr val="002845"/>
                </a:solidFill>
                <a:latin typeface="Cambria Math" panose="02040503050406030204" pitchFamily="18" charset="0"/>
                <a:ea typeface="Cambria Math" panose="02040503050406030204" pitchFamily="18" charset="0"/>
              </a:rPr>
              <a:t>n</a:t>
            </a:r>
            <a:endParaRPr lang="es-MX" dirty="0">
              <a:solidFill>
                <a:srgbClr val="002845"/>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02349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0A0EECF-1DF9-61B4-6B97-2A36FDA035C2}"/>
              </a:ext>
            </a:extLst>
          </p:cNvPr>
          <p:cNvSpPr>
            <a:spLocks noGrp="1"/>
          </p:cNvSpPr>
          <p:nvPr>
            <p:ph type="body" idx="1"/>
          </p:nvPr>
        </p:nvSpPr>
        <p:spPr>
          <a:xfrm>
            <a:off x="618824" y="989475"/>
            <a:ext cx="7906352" cy="1517505"/>
          </a:xfrm>
        </p:spPr>
        <p:txBody>
          <a:bodyPr/>
          <a:lstStyle/>
          <a:p>
            <a:pPr marL="114300" indent="0" algn="just">
              <a:buNone/>
            </a:pPr>
            <a:r>
              <a:rPr lang="es-MX" sz="1600" dirty="0"/>
              <a:t>Las redes neuronales recurrentes son un tipo de red neuronal donde las salidas de los pasos de tiempo anteriores se alimentan como entrada al paso de tiempo actual lo cual las hace ideales para el manejo de series de tiempo y generar pronósticos.</a:t>
            </a:r>
          </a:p>
        </p:txBody>
      </p:sp>
      <p:sp>
        <p:nvSpPr>
          <p:cNvPr id="3" name="Título 2">
            <a:extLst>
              <a:ext uri="{FF2B5EF4-FFF2-40B4-BE49-F238E27FC236}">
                <a16:creationId xmlns:a16="http://schemas.microsoft.com/office/drawing/2014/main" id="{B10524F2-DF21-7118-1293-C59F39E9EF28}"/>
              </a:ext>
            </a:extLst>
          </p:cNvPr>
          <p:cNvSpPr>
            <a:spLocks noGrp="1"/>
          </p:cNvSpPr>
          <p:nvPr>
            <p:ph type="ctrTitle"/>
          </p:nvPr>
        </p:nvSpPr>
        <p:spPr>
          <a:xfrm>
            <a:off x="618824" y="411675"/>
            <a:ext cx="5225716" cy="577800"/>
          </a:xfrm>
        </p:spPr>
        <p:txBody>
          <a:bodyPr/>
          <a:lstStyle/>
          <a:p>
            <a:r>
              <a:rPr lang="es-MX" b="1" dirty="0"/>
              <a:t>Redes Neuronales Recurrentes</a:t>
            </a:r>
          </a:p>
        </p:txBody>
      </p:sp>
      <p:pic>
        <p:nvPicPr>
          <p:cNvPr id="3074" name="Picture 2" descr="Qué es una RNN? Red Neuronal Recurrente - islaBit">
            <a:extLst>
              <a:ext uri="{FF2B5EF4-FFF2-40B4-BE49-F238E27FC236}">
                <a16:creationId xmlns:a16="http://schemas.microsoft.com/office/drawing/2014/main" id="{F8A22090-0DE1-1EBD-3C3C-94893245F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342" y="2506980"/>
            <a:ext cx="2811780" cy="238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56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103" name="Google Shape;1103;p38"/>
          <p:cNvSpPr txBox="1">
            <a:spLocks noGrp="1"/>
          </p:cNvSpPr>
          <p:nvPr>
            <p:ph type="subTitle" idx="4294967295"/>
          </p:nvPr>
        </p:nvSpPr>
        <p:spPr>
          <a:xfrm>
            <a:off x="1512700" y="1031460"/>
            <a:ext cx="6806261" cy="694225"/>
          </a:xfrm>
          <a:prstGeom prst="rect">
            <a:avLst/>
          </a:prstGeom>
        </p:spPr>
        <p:txBody>
          <a:bodyPr spcFirstLastPara="1" wrap="square" lIns="91425" tIns="91425" rIns="91425" bIns="91425" anchor="b" anchorCtr="0">
            <a:noAutofit/>
          </a:bodyPr>
          <a:lstStyle/>
          <a:p>
            <a:pPr marL="0" lvl="0" indent="0" algn="just" rtl="0">
              <a:lnSpc>
                <a:spcPct val="100000"/>
              </a:lnSpc>
              <a:spcBef>
                <a:spcPts val="0"/>
              </a:spcBef>
              <a:spcAft>
                <a:spcPts val="0"/>
              </a:spcAft>
              <a:buNone/>
            </a:pPr>
            <a:r>
              <a:rPr lang="es-MX" sz="1400" dirty="0"/>
              <a:t>Si todas las neuronas generan esta suma y al final se hace una suma de estas sumas, lo que recibirá la capa de salida es una combinación lineal de todas las entradas.</a:t>
            </a:r>
          </a:p>
          <a:p>
            <a:pPr marL="0" lvl="0" indent="0" algn="just" rtl="0">
              <a:lnSpc>
                <a:spcPct val="100000"/>
              </a:lnSpc>
              <a:spcBef>
                <a:spcPts val="0"/>
              </a:spcBef>
              <a:spcAft>
                <a:spcPts val="0"/>
              </a:spcAft>
              <a:buNone/>
            </a:pPr>
            <a:endParaRPr sz="1400" dirty="0"/>
          </a:p>
        </p:txBody>
      </p:sp>
      <p:grpSp>
        <p:nvGrpSpPr>
          <p:cNvPr id="18" name="Google Shape;10088;p58">
            <a:extLst>
              <a:ext uri="{FF2B5EF4-FFF2-40B4-BE49-F238E27FC236}">
                <a16:creationId xmlns:a16="http://schemas.microsoft.com/office/drawing/2014/main" id="{59C73BAC-2D06-D46C-9E21-1988563ADDE8}"/>
              </a:ext>
            </a:extLst>
          </p:cNvPr>
          <p:cNvGrpSpPr/>
          <p:nvPr/>
        </p:nvGrpSpPr>
        <p:grpSpPr>
          <a:xfrm>
            <a:off x="658480" y="684028"/>
            <a:ext cx="860023" cy="763772"/>
            <a:chOff x="3584280" y="3699191"/>
            <a:chExt cx="358069" cy="317995"/>
          </a:xfrm>
        </p:grpSpPr>
        <p:sp>
          <p:nvSpPr>
            <p:cNvPr id="19" name="Google Shape;10089;p58">
              <a:extLst>
                <a:ext uri="{FF2B5EF4-FFF2-40B4-BE49-F238E27FC236}">
                  <a16:creationId xmlns:a16="http://schemas.microsoft.com/office/drawing/2014/main" id="{4446CF93-A074-4E17-F1E1-0AE23D425B38}"/>
                </a:ext>
              </a:extLst>
            </p:cNvPr>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90;p58">
              <a:extLst>
                <a:ext uri="{FF2B5EF4-FFF2-40B4-BE49-F238E27FC236}">
                  <a16:creationId xmlns:a16="http://schemas.microsoft.com/office/drawing/2014/main" id="{77DC9CEC-88A8-834B-3A8C-8187BE50D258}"/>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91;p58">
              <a:extLst>
                <a:ext uri="{FF2B5EF4-FFF2-40B4-BE49-F238E27FC236}">
                  <a16:creationId xmlns:a16="http://schemas.microsoft.com/office/drawing/2014/main" id="{56C8F7BC-4D7B-C431-43CE-832D85AF5A5A}"/>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92;p58">
              <a:extLst>
                <a:ext uri="{FF2B5EF4-FFF2-40B4-BE49-F238E27FC236}">
                  <a16:creationId xmlns:a16="http://schemas.microsoft.com/office/drawing/2014/main" id="{0BA40AB2-335A-C56D-FE7C-6B631A88F9D0}"/>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CuadroTexto 31">
            <a:extLst>
              <a:ext uri="{FF2B5EF4-FFF2-40B4-BE49-F238E27FC236}">
                <a16:creationId xmlns:a16="http://schemas.microsoft.com/office/drawing/2014/main" id="{69EE1520-FD1A-8201-A070-0D5FBAFD3CB5}"/>
              </a:ext>
            </a:extLst>
          </p:cNvPr>
          <p:cNvSpPr txBox="1"/>
          <p:nvPr/>
        </p:nvSpPr>
        <p:spPr>
          <a:xfrm>
            <a:off x="1512700" y="1611898"/>
            <a:ext cx="6656455" cy="69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dirty="0"/>
              <a:t>Para esto existen las </a:t>
            </a:r>
            <a:r>
              <a:rPr lang="es-MX" b="1" dirty="0"/>
              <a:t>funciones de activación</a:t>
            </a:r>
            <a:r>
              <a:rPr lang="es-MX" dirty="0"/>
              <a:t>, cuyo propósito ayudar a la red a entender patrones más complejos en los datos mediante la transformación de las salidas.</a:t>
            </a:r>
          </a:p>
        </p:txBody>
      </p:sp>
      <p:pic>
        <p:nvPicPr>
          <p:cNvPr id="36" name="Picture 2" descr="Linear Activation Function">
            <a:extLst>
              <a:ext uri="{FF2B5EF4-FFF2-40B4-BE49-F238E27FC236}">
                <a16:creationId xmlns:a16="http://schemas.microsoft.com/office/drawing/2014/main" id="{1039EE9A-76CD-4A05-392F-73B463FD6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14" y="2339444"/>
            <a:ext cx="1645705" cy="13165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Sigmoid/Logistic formula">
            <a:extLst>
              <a:ext uri="{FF2B5EF4-FFF2-40B4-BE49-F238E27FC236}">
                <a16:creationId xmlns:a16="http://schemas.microsoft.com/office/drawing/2014/main" id="{DF329E50-BCAC-BF13-2653-3E0414F6293B}"/>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5340" y="3806127"/>
            <a:ext cx="1209088" cy="1104455"/>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a:extLst>
              <a:ext uri="{FF2B5EF4-FFF2-40B4-BE49-F238E27FC236}">
                <a16:creationId xmlns:a16="http://schemas.microsoft.com/office/drawing/2014/main" id="{4A1249CC-A064-AA4A-A73B-EEF688D9F718}"/>
              </a:ext>
            </a:extLst>
          </p:cNvPr>
          <p:cNvPicPr>
            <a:picLocks noChangeAspect="1"/>
          </p:cNvPicPr>
          <p:nvPr/>
        </p:nvPicPr>
        <p:blipFill>
          <a:blip r:embed="rId5"/>
          <a:stretch>
            <a:fillRect/>
          </a:stretch>
        </p:blipFill>
        <p:spPr>
          <a:xfrm>
            <a:off x="7407032" y="2339444"/>
            <a:ext cx="1524242" cy="1316564"/>
          </a:xfrm>
          <a:prstGeom prst="rect">
            <a:avLst/>
          </a:prstGeom>
        </p:spPr>
      </p:pic>
      <p:pic>
        <p:nvPicPr>
          <p:cNvPr id="40" name="Picture 6" descr="Tanh formula">
            <a:extLst>
              <a:ext uri="{FF2B5EF4-FFF2-40B4-BE49-F238E27FC236}">
                <a16:creationId xmlns:a16="http://schemas.microsoft.com/office/drawing/2014/main" id="{CF4A78A6-FBAA-09B8-EF93-B99EDBD533CF}"/>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0736" y="3806127"/>
            <a:ext cx="1296833" cy="12136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ReLU Activation Function">
            <a:extLst>
              <a:ext uri="{FF2B5EF4-FFF2-40B4-BE49-F238E27FC236}">
                <a16:creationId xmlns:a16="http://schemas.microsoft.com/office/drawing/2014/main" id="{02B3899D-6F9A-8506-3473-1EA8DB1DDE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2867" y="2339444"/>
            <a:ext cx="1489747" cy="1316564"/>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n 41">
            <a:extLst>
              <a:ext uri="{FF2B5EF4-FFF2-40B4-BE49-F238E27FC236}">
                <a16:creationId xmlns:a16="http://schemas.microsoft.com/office/drawing/2014/main" id="{6D3D96B4-4BBF-542A-8599-AB3F031281B7}"/>
              </a:ext>
            </a:extLst>
          </p:cNvPr>
          <p:cNvPicPr>
            <a:picLocks noChangeAspect="1"/>
          </p:cNvPicPr>
          <p:nvPr/>
        </p:nvPicPr>
        <p:blipFill>
          <a:blip r:embed="rId8">
            <a:duotone>
              <a:schemeClr val="accent2">
                <a:shade val="45000"/>
                <a:satMod val="135000"/>
              </a:schemeClr>
              <a:prstClr val="white"/>
            </a:duotone>
          </a:blip>
          <a:stretch>
            <a:fillRect/>
          </a:stretch>
        </p:blipFill>
        <p:spPr>
          <a:xfrm>
            <a:off x="3053195" y="3806127"/>
            <a:ext cx="1209089" cy="940403"/>
          </a:xfrm>
          <a:prstGeom prst="rect">
            <a:avLst/>
          </a:prstGeom>
        </p:spPr>
      </p:pic>
      <p:pic>
        <p:nvPicPr>
          <p:cNvPr id="43" name="Imagen 42">
            <a:extLst>
              <a:ext uri="{FF2B5EF4-FFF2-40B4-BE49-F238E27FC236}">
                <a16:creationId xmlns:a16="http://schemas.microsoft.com/office/drawing/2014/main" id="{AA2E2F52-B4FA-DF14-B6C7-0BAE06286D9E}"/>
              </a:ext>
            </a:extLst>
          </p:cNvPr>
          <p:cNvPicPr>
            <a:picLocks noChangeAspect="1"/>
          </p:cNvPicPr>
          <p:nvPr/>
        </p:nvPicPr>
        <p:blipFill>
          <a:blip r:embed="rId9"/>
          <a:stretch>
            <a:fillRect/>
          </a:stretch>
        </p:blipFill>
        <p:spPr>
          <a:xfrm>
            <a:off x="5157032" y="2339444"/>
            <a:ext cx="1645705" cy="1316564"/>
          </a:xfrm>
          <a:prstGeom prst="rect">
            <a:avLst/>
          </a:prstGeom>
        </p:spPr>
      </p:pic>
      <p:sp>
        <p:nvSpPr>
          <p:cNvPr id="44" name="CuadroTexto 43">
            <a:extLst>
              <a:ext uri="{FF2B5EF4-FFF2-40B4-BE49-F238E27FC236}">
                <a16:creationId xmlns:a16="http://schemas.microsoft.com/office/drawing/2014/main" id="{79CEF1AF-9096-19AE-7F66-520389FED138}"/>
              </a:ext>
            </a:extLst>
          </p:cNvPr>
          <p:cNvSpPr txBox="1"/>
          <p:nvPr/>
        </p:nvSpPr>
        <p:spPr>
          <a:xfrm>
            <a:off x="3153701" y="4725149"/>
            <a:ext cx="1229919" cy="3429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dirty="0">
                <a:solidFill>
                  <a:srgbClr val="00CFCC"/>
                </a:solidFill>
              </a:rPr>
              <a:t>MLP o CNN</a:t>
            </a:r>
          </a:p>
        </p:txBody>
      </p:sp>
      <p:sp>
        <p:nvSpPr>
          <p:cNvPr id="45" name="CuadroTexto 44">
            <a:extLst>
              <a:ext uri="{FF2B5EF4-FFF2-40B4-BE49-F238E27FC236}">
                <a16:creationId xmlns:a16="http://schemas.microsoft.com/office/drawing/2014/main" id="{FD94AFB3-1778-2D39-4B42-8A76E787F255}"/>
              </a:ext>
            </a:extLst>
          </p:cNvPr>
          <p:cNvSpPr txBox="1"/>
          <p:nvPr/>
        </p:nvSpPr>
        <p:spPr>
          <a:xfrm>
            <a:off x="6830868" y="4766793"/>
            <a:ext cx="727342" cy="3429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dirty="0">
                <a:solidFill>
                  <a:srgbClr val="00CFCC"/>
                </a:solidFill>
              </a:rPr>
              <a:t>RNN</a:t>
            </a:r>
          </a:p>
        </p:txBody>
      </p:sp>
    </p:spTree>
    <p:extLst>
      <p:ext uri="{BB962C8B-B14F-4D97-AF65-F5344CB8AC3E}">
        <p14:creationId xmlns:p14="http://schemas.microsoft.com/office/powerpoint/2010/main" val="362659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17759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Entrenamiento</a:t>
            </a:r>
            <a:endParaRPr b="1"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CuadroTexto 30">
            <a:extLst>
              <a:ext uri="{FF2B5EF4-FFF2-40B4-BE49-F238E27FC236}">
                <a16:creationId xmlns:a16="http://schemas.microsoft.com/office/drawing/2014/main" id="{144FEAE6-74C1-E957-AA98-A3FD34E832B2}"/>
              </a:ext>
            </a:extLst>
          </p:cNvPr>
          <p:cNvSpPr txBox="1"/>
          <p:nvPr/>
        </p:nvSpPr>
        <p:spPr>
          <a:xfrm>
            <a:off x="618824" y="992521"/>
            <a:ext cx="3433340" cy="323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dirty="0"/>
              <a:t>La </a:t>
            </a:r>
            <a:r>
              <a:rPr lang="es-MX" b="1" dirty="0"/>
              <a:t>función de pérdida </a:t>
            </a:r>
            <a:r>
              <a:rPr lang="es-MX" dirty="0"/>
              <a:t>indica qué tan bien o mal se ajustan los resultados a los valores reales. </a:t>
            </a:r>
          </a:p>
          <a:p>
            <a:r>
              <a:rPr lang="es-MX" dirty="0"/>
              <a:t>Por lo tanto, el problema de entrenar la red se puede ver como el problema de minimizar los valores de la función de pérdida.</a:t>
            </a:r>
          </a:p>
          <a:p>
            <a:r>
              <a:rPr lang="es-MX" dirty="0"/>
              <a:t>Para conocer los valores de la función de pérdida se necesitan 2 bases de datos, la primera que sirve como entrada y la segunda sirve para que la red compare los resultados obtenidos en la capa de salida con los valores conocidos.</a:t>
            </a:r>
          </a:p>
        </p:txBody>
      </p:sp>
      <p:grpSp>
        <p:nvGrpSpPr>
          <p:cNvPr id="32" name="Google Shape;13491;p64">
            <a:extLst>
              <a:ext uri="{FF2B5EF4-FFF2-40B4-BE49-F238E27FC236}">
                <a16:creationId xmlns:a16="http://schemas.microsoft.com/office/drawing/2014/main" id="{F0ED43E2-2B85-C391-4497-F751D00D2E7C}"/>
              </a:ext>
            </a:extLst>
          </p:cNvPr>
          <p:cNvGrpSpPr/>
          <p:nvPr/>
        </p:nvGrpSpPr>
        <p:grpSpPr>
          <a:xfrm>
            <a:off x="4833945" y="1338279"/>
            <a:ext cx="2721399" cy="2532093"/>
            <a:chOff x="6099375" y="2456075"/>
            <a:chExt cx="337684" cy="314194"/>
          </a:xfrm>
          <a:solidFill>
            <a:srgbClr val="FF9973"/>
          </a:solidFill>
        </p:grpSpPr>
        <p:sp>
          <p:nvSpPr>
            <p:cNvPr id="33" name="Google Shape;13492;p64">
              <a:extLst>
                <a:ext uri="{FF2B5EF4-FFF2-40B4-BE49-F238E27FC236}">
                  <a16:creationId xmlns:a16="http://schemas.microsoft.com/office/drawing/2014/main" id="{32ED3EBE-025A-822E-8F4A-640306668D98}"/>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493;p64">
              <a:extLst>
                <a:ext uri="{FF2B5EF4-FFF2-40B4-BE49-F238E27FC236}">
                  <a16:creationId xmlns:a16="http://schemas.microsoft.com/office/drawing/2014/main" id="{13D1BC5B-233F-E74F-6D2D-0D3F494FB167}"/>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064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618824" y="411675"/>
            <a:ext cx="617759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Entrenamiento</a:t>
            </a:r>
            <a:endParaRPr b="1" dirty="0"/>
          </a:p>
        </p:txBody>
      </p:sp>
      <p:grpSp>
        <p:nvGrpSpPr>
          <p:cNvPr id="508" name="Google Shape;508;p28"/>
          <p:cNvGrpSpPr/>
          <p:nvPr/>
        </p:nvGrpSpPr>
        <p:grpSpPr>
          <a:xfrm>
            <a:off x="4227215" y="968056"/>
            <a:ext cx="3481180" cy="3921803"/>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CuadroTexto 30">
            <a:extLst>
              <a:ext uri="{FF2B5EF4-FFF2-40B4-BE49-F238E27FC236}">
                <a16:creationId xmlns:a16="http://schemas.microsoft.com/office/drawing/2014/main" id="{144FEAE6-74C1-E957-AA98-A3FD34E832B2}"/>
              </a:ext>
            </a:extLst>
          </p:cNvPr>
          <p:cNvSpPr txBox="1"/>
          <p:nvPr/>
        </p:nvSpPr>
        <p:spPr>
          <a:xfrm>
            <a:off x="618824" y="992521"/>
            <a:ext cx="3433340" cy="323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lt1"/>
              </a:buClr>
              <a:buSzPts val="1800"/>
              <a:buFont typeface="Maven Pro"/>
              <a:buNone/>
              <a:defRPr>
                <a:solidFill>
                  <a:schemeClr val="lt1"/>
                </a:solidFill>
                <a:latin typeface="Maven Pro"/>
                <a:ea typeface="Maven Pro"/>
                <a:cs typeface="Maven Pro"/>
                <a:sym typeface="Maven Pro"/>
              </a:defRPr>
            </a:lvl1pPr>
            <a:lvl2pPr marL="914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r>
              <a:rPr lang="es-MX" dirty="0"/>
              <a:t>El proceso de entrenamiento implica encontrar un conjunto de pesos en la red que demuestre ser bueno, o lo suficientemente bueno, para resolver el problema.</a:t>
            </a:r>
          </a:p>
          <a:p>
            <a:r>
              <a:rPr lang="es-MX" dirty="0"/>
              <a:t>Por lo cual es necesario seleccionar un algoritmo que nos permita obtener el conjunto de pesos deseado.</a:t>
            </a:r>
          </a:p>
          <a:p>
            <a:endParaRPr lang="es-MX" dirty="0"/>
          </a:p>
        </p:txBody>
      </p:sp>
      <p:sp>
        <p:nvSpPr>
          <p:cNvPr id="36" name="Marcador de contenido 3">
            <a:extLst>
              <a:ext uri="{FF2B5EF4-FFF2-40B4-BE49-F238E27FC236}">
                <a16:creationId xmlns:a16="http://schemas.microsoft.com/office/drawing/2014/main" id="{AD974B89-952E-5669-42D1-E918A1F3DBB3}"/>
              </a:ext>
            </a:extLst>
          </p:cNvPr>
          <p:cNvSpPr txBox="1">
            <a:spLocks/>
          </p:cNvSpPr>
          <p:nvPr/>
        </p:nvSpPr>
        <p:spPr>
          <a:xfrm>
            <a:off x="4570970" y="1088885"/>
            <a:ext cx="3007046" cy="3512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114300" indent="0" algn="just">
              <a:buClr>
                <a:schemeClr val="lt1"/>
              </a:buClr>
              <a:buSzPts val="1800"/>
              <a:buFont typeface="Maven Pro"/>
              <a:buNone/>
              <a:defRPr sz="1100">
                <a:solidFill>
                  <a:schemeClr val="lt1"/>
                </a:solidFill>
                <a:latin typeface="Cambria Math" panose="02040503050406030204" pitchFamily="18" charset="0"/>
                <a:ea typeface="Cambria Math" panose="02040503050406030204" pitchFamily="18" charset="0"/>
                <a:cs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defRPr>
            </a:lvl9pPr>
          </a:lstStyle>
          <a:p>
            <a:pPr marL="285750" indent="-171450">
              <a:buFont typeface="Arial" panose="020B0604020202020204" pitchFamily="34" charset="0"/>
              <a:buChar char="•"/>
            </a:pPr>
            <a:r>
              <a:rPr lang="es-MX" sz="1050" b="1" dirty="0">
                <a:latin typeface="Maven Pro" panose="020B0604020202020204" charset="0"/>
              </a:rPr>
              <a:t>Descenso del gradiente</a:t>
            </a:r>
            <a:r>
              <a:rPr lang="es-MX" sz="1050" dirty="0">
                <a:latin typeface="Maven Pro" panose="020B0604020202020204" charset="0"/>
              </a:rPr>
              <a:t>: es un algoritmo que utiliza el gradiente de la función objetivo para buscar sus mínimos.</a:t>
            </a:r>
          </a:p>
          <a:p>
            <a:pPr marL="285750" indent="-171450">
              <a:buFont typeface="Arial" panose="020B0604020202020204" pitchFamily="34" charset="0"/>
              <a:buChar char="•"/>
            </a:pPr>
            <a:endParaRPr lang="es-MX" sz="1050" dirty="0">
              <a:latin typeface="Maven Pro" panose="020B0604020202020204" charset="0"/>
            </a:endParaRPr>
          </a:p>
          <a:p>
            <a:pPr marL="285750" indent="-171450">
              <a:buFont typeface="Arial" panose="020B0604020202020204" pitchFamily="34" charset="0"/>
              <a:buChar char="•"/>
            </a:pPr>
            <a:r>
              <a:rPr lang="es-MX" sz="1050" b="1" dirty="0" err="1">
                <a:latin typeface="Maven Pro" panose="020B0604020202020204" charset="0"/>
              </a:rPr>
              <a:t>AdaGrad</a:t>
            </a:r>
            <a:r>
              <a:rPr lang="es-MX" sz="1050" dirty="0">
                <a:latin typeface="Maven Pro" panose="020B0604020202020204" charset="0"/>
              </a:rPr>
              <a:t>: permite que el tamaño de paso se adapte automáticamente en función de los gradientes.</a:t>
            </a:r>
          </a:p>
          <a:p>
            <a:pPr marL="285750" indent="-171450">
              <a:buFont typeface="Arial" panose="020B0604020202020204" pitchFamily="34" charset="0"/>
              <a:buChar char="•"/>
            </a:pPr>
            <a:endParaRPr lang="es-MX" sz="1050" dirty="0">
              <a:latin typeface="Maven Pro" panose="020B0604020202020204" charset="0"/>
            </a:endParaRPr>
          </a:p>
          <a:p>
            <a:pPr marL="285750" indent="-171450">
              <a:buFont typeface="Arial" panose="020B0604020202020204" pitchFamily="34" charset="0"/>
              <a:buChar char="•"/>
            </a:pPr>
            <a:r>
              <a:rPr lang="es-MX" sz="1050" b="1" dirty="0">
                <a:latin typeface="Maven Pro" panose="020B0604020202020204" charset="0"/>
              </a:rPr>
              <a:t>RMSProp</a:t>
            </a:r>
            <a:r>
              <a:rPr lang="es-MX" sz="1050" dirty="0">
                <a:latin typeface="Maven Pro" panose="020B0604020202020204" charset="0"/>
              </a:rPr>
              <a:t>: utiliza un promedio decreciente de gradientes parciales en la adaptación del tamaño de paso para cada parámetro. Lo cual permite que el algoritmo olvide los gradientes iniciales y se concentre en los observados más recientemente.</a:t>
            </a:r>
          </a:p>
          <a:p>
            <a:pPr marL="285750" indent="-171450">
              <a:buFont typeface="Arial" panose="020B0604020202020204" pitchFamily="34" charset="0"/>
              <a:buChar char="•"/>
            </a:pPr>
            <a:endParaRPr lang="es-MX" sz="1050" dirty="0">
              <a:latin typeface="Maven Pro" panose="020B0604020202020204" charset="0"/>
            </a:endParaRPr>
          </a:p>
          <a:p>
            <a:pPr marL="285750" indent="-171450">
              <a:buFont typeface="Arial" panose="020B0604020202020204" pitchFamily="34" charset="0"/>
              <a:buChar char="•"/>
            </a:pPr>
            <a:r>
              <a:rPr lang="es-MX" sz="1050" b="1" dirty="0">
                <a:latin typeface="Maven Pro" panose="020B0604020202020204" charset="0"/>
              </a:rPr>
              <a:t>Adam</a:t>
            </a:r>
            <a:r>
              <a:rPr lang="es-MX" sz="1050" dirty="0">
                <a:latin typeface="Maven Pro" panose="020B0604020202020204" charset="0"/>
              </a:rPr>
              <a:t>: el algoritmo calcula un promedio móvil exponencial del gradiente y el gradiente cuadrático, y los parámetros beta1 y beta2 controlan las tasas de caída de estos promedios móviles.</a:t>
            </a:r>
          </a:p>
        </p:txBody>
      </p:sp>
    </p:spTree>
    <p:extLst>
      <p:ext uri="{BB962C8B-B14F-4D97-AF65-F5344CB8AC3E}">
        <p14:creationId xmlns:p14="http://schemas.microsoft.com/office/powerpoint/2010/main" val="79028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2537460" y="1981200"/>
            <a:ext cx="4072980" cy="1242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6000" dirty="0"/>
              <a:t>Aplicación</a:t>
            </a:r>
            <a:endParaRPr sz="6000" dirty="0"/>
          </a:p>
        </p:txBody>
      </p:sp>
    </p:spTree>
    <p:extLst>
      <p:ext uri="{BB962C8B-B14F-4D97-AF65-F5344CB8AC3E}">
        <p14:creationId xmlns:p14="http://schemas.microsoft.com/office/powerpoint/2010/main" val="2624005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530359" y="989475"/>
            <a:ext cx="3534300" cy="2670949"/>
          </a:xfrm>
          <a:prstGeom prst="rect">
            <a:avLst/>
          </a:prstGeom>
        </p:spPr>
        <p:txBody>
          <a:bodyPr spcFirstLastPara="1" wrap="square" lIns="91425" tIns="91425" rIns="91425" bIns="91425" anchor="t" anchorCtr="0">
            <a:noAutofit/>
          </a:bodyPr>
          <a:lstStyle/>
          <a:p>
            <a:pPr marL="0" indent="0" algn="just">
              <a:buNone/>
            </a:pPr>
            <a:r>
              <a:rPr lang="es-MX" sz="1200" dirty="0"/>
              <a:t>El primer paso para la aplicación es cargar la base de datos utilizando la </a:t>
            </a:r>
            <a:r>
              <a:rPr lang="es-MX" sz="1200" dirty="0">
                <a:solidFill>
                  <a:srgbClr val="EF9270"/>
                </a:solidFill>
              </a:rPr>
              <a:t>paquetería Pandas</a:t>
            </a:r>
            <a:r>
              <a:rPr lang="es-MX" sz="1200" dirty="0"/>
              <a:t>.</a:t>
            </a:r>
          </a:p>
          <a:p>
            <a:pPr marL="0" indent="0" algn="just">
              <a:buNone/>
            </a:pPr>
            <a:r>
              <a:rPr lang="es-MX" sz="1200" dirty="0"/>
              <a:t>La base de datos contiene dos columnas, las fechas, las cuales se transforman utilizando </a:t>
            </a:r>
            <a:r>
              <a:rPr lang="es-MX" sz="1200" dirty="0">
                <a:solidFill>
                  <a:srgbClr val="EF9270"/>
                </a:solidFill>
              </a:rPr>
              <a:t>datetime</a:t>
            </a:r>
            <a:r>
              <a:rPr lang="es-MX" sz="1200" dirty="0"/>
              <a:t>, y los valores de la inflación subyacente. </a:t>
            </a:r>
          </a:p>
          <a:p>
            <a:pPr marL="0" indent="0" algn="just">
              <a:buNone/>
            </a:pPr>
            <a:r>
              <a:rPr lang="es-MX" sz="1200" dirty="0"/>
              <a:t>Para generar la base de datos de entrenamiento se extraen los últimos 12 meses de la serie con la intención de usar este último año para probar las predicciones de la red.</a:t>
            </a:r>
          </a:p>
          <a:p>
            <a:pPr marL="0" indent="0" algn="just">
              <a:buNone/>
            </a:pPr>
            <a:r>
              <a:rPr lang="es-MX" sz="1200" dirty="0"/>
              <a:t>Una vez que tenemos ambas bases de datos es necesario transformarlas a un formato </a:t>
            </a:r>
            <a:r>
              <a:rPr lang="es-MX" sz="1200" dirty="0" err="1"/>
              <a:t>entrenable</a:t>
            </a:r>
            <a:r>
              <a:rPr lang="es-MX" sz="1200" dirty="0"/>
              <a:t>, para esto usamos la función MinMaxScaler de </a:t>
            </a:r>
            <a:r>
              <a:rPr lang="es-MX" sz="1200" dirty="0">
                <a:solidFill>
                  <a:srgbClr val="EF9270"/>
                </a:solidFill>
              </a:rPr>
              <a:t>Scikit Learn.</a:t>
            </a:r>
          </a:p>
          <a:p>
            <a:pPr marL="0" indent="0" algn="just">
              <a:buNone/>
            </a:pPr>
            <a:endParaRPr lang="es-MX" sz="1200"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Base de datos</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3331;p64">
            <a:extLst>
              <a:ext uri="{FF2B5EF4-FFF2-40B4-BE49-F238E27FC236}">
                <a16:creationId xmlns:a16="http://schemas.microsoft.com/office/drawing/2014/main" id="{A3033FA4-3F9B-A47B-4BB2-9904C6CC657C}"/>
              </a:ext>
            </a:extLst>
          </p:cNvPr>
          <p:cNvGrpSpPr/>
          <p:nvPr/>
        </p:nvGrpSpPr>
        <p:grpSpPr>
          <a:xfrm>
            <a:off x="4807615" y="1013643"/>
            <a:ext cx="3241930" cy="3189239"/>
            <a:chOff x="4210933" y="2926777"/>
            <a:chExt cx="280072" cy="275520"/>
          </a:xfrm>
          <a:solidFill>
            <a:srgbClr val="FF9973"/>
          </a:solidFill>
        </p:grpSpPr>
        <p:sp>
          <p:nvSpPr>
            <p:cNvPr id="15" name="Google Shape;13332;p64">
              <a:extLst>
                <a:ext uri="{FF2B5EF4-FFF2-40B4-BE49-F238E27FC236}">
                  <a16:creationId xmlns:a16="http://schemas.microsoft.com/office/drawing/2014/main" id="{B6AF597F-A3BE-CBE8-5365-56519386FDDA}"/>
                </a:ext>
              </a:extLst>
            </p:cNvPr>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33;p64">
              <a:extLst>
                <a:ext uri="{FF2B5EF4-FFF2-40B4-BE49-F238E27FC236}">
                  <a16:creationId xmlns:a16="http://schemas.microsoft.com/office/drawing/2014/main" id="{42EC51F1-87F4-F046-BDE0-B2E88BD6B8EA}"/>
                </a:ext>
              </a:extLst>
            </p:cNvPr>
            <p:cNvSpPr/>
            <p:nvPr/>
          </p:nvSpPr>
          <p:spPr>
            <a:xfrm>
              <a:off x="4489859" y="2969589"/>
              <a:ext cx="32" cy="32"/>
            </a:xfrm>
            <a:custGeom>
              <a:avLst/>
              <a:gdLst/>
              <a:ahLst/>
              <a:cxnLst/>
              <a:rect l="l" t="t" r="r" b="b"/>
              <a:pathLst>
                <a:path w="1" h="1" extrusionOk="0">
                  <a:moveTo>
                    <a:pt x="0" y="1"/>
                  </a:move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34;p64">
              <a:extLst>
                <a:ext uri="{FF2B5EF4-FFF2-40B4-BE49-F238E27FC236}">
                  <a16:creationId xmlns:a16="http://schemas.microsoft.com/office/drawing/2014/main" id="{73352473-50AF-BD5D-DCEF-710E4A9DDACF}"/>
                </a:ext>
              </a:extLst>
            </p:cNvPr>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35;p64">
              <a:extLst>
                <a:ext uri="{FF2B5EF4-FFF2-40B4-BE49-F238E27FC236}">
                  <a16:creationId xmlns:a16="http://schemas.microsoft.com/office/drawing/2014/main" id="{EC64DBA5-161C-DAA2-14E9-9A651DB3C448}"/>
                </a:ext>
              </a:extLst>
            </p:cNvPr>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36;p64">
              <a:extLst>
                <a:ext uri="{FF2B5EF4-FFF2-40B4-BE49-F238E27FC236}">
                  <a16:creationId xmlns:a16="http://schemas.microsoft.com/office/drawing/2014/main" id="{D0BCD697-0C24-25AC-878D-E556368DC140}"/>
                </a:ext>
              </a:extLst>
            </p:cNvPr>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37;p64">
              <a:extLst>
                <a:ext uri="{FF2B5EF4-FFF2-40B4-BE49-F238E27FC236}">
                  <a16:creationId xmlns:a16="http://schemas.microsoft.com/office/drawing/2014/main" id="{9AB4B153-7D8D-7202-B5B9-CEC10C857831}"/>
                </a:ext>
              </a:extLst>
            </p:cNvPr>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338;p64">
              <a:extLst>
                <a:ext uri="{FF2B5EF4-FFF2-40B4-BE49-F238E27FC236}">
                  <a16:creationId xmlns:a16="http://schemas.microsoft.com/office/drawing/2014/main" id="{1A8E7EB6-065E-7336-A01D-D226B4B216BB}"/>
                </a:ext>
              </a:extLst>
            </p:cNvPr>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39;p64">
              <a:extLst>
                <a:ext uri="{FF2B5EF4-FFF2-40B4-BE49-F238E27FC236}">
                  <a16:creationId xmlns:a16="http://schemas.microsoft.com/office/drawing/2014/main" id="{E7BA7AFD-46F3-761A-CFF4-9A396FAADCF6}"/>
                </a:ext>
              </a:extLst>
            </p:cNvPr>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40;p64">
              <a:extLst>
                <a:ext uri="{FF2B5EF4-FFF2-40B4-BE49-F238E27FC236}">
                  <a16:creationId xmlns:a16="http://schemas.microsoft.com/office/drawing/2014/main" id="{62C0F2BD-3E1D-7F40-2BC1-5E69EAB0D5BE}"/>
                </a:ext>
              </a:extLst>
            </p:cNvPr>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41;p64">
              <a:extLst>
                <a:ext uri="{FF2B5EF4-FFF2-40B4-BE49-F238E27FC236}">
                  <a16:creationId xmlns:a16="http://schemas.microsoft.com/office/drawing/2014/main" id="{1CD54BC4-8E27-CD0B-FC4A-92F796EBE703}"/>
                </a:ext>
              </a:extLst>
            </p:cNvPr>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42;p64">
              <a:extLst>
                <a:ext uri="{FF2B5EF4-FFF2-40B4-BE49-F238E27FC236}">
                  <a16:creationId xmlns:a16="http://schemas.microsoft.com/office/drawing/2014/main" id="{72A57DDC-02AA-B585-B64F-1AD622443BB0}"/>
                </a:ext>
              </a:extLst>
            </p:cNvPr>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43;p64">
              <a:extLst>
                <a:ext uri="{FF2B5EF4-FFF2-40B4-BE49-F238E27FC236}">
                  <a16:creationId xmlns:a16="http://schemas.microsoft.com/office/drawing/2014/main" id="{72F353ED-5200-7B37-F58C-BAEE39D59A98}"/>
                </a:ext>
              </a:extLst>
            </p:cNvPr>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344;p64">
              <a:extLst>
                <a:ext uri="{FF2B5EF4-FFF2-40B4-BE49-F238E27FC236}">
                  <a16:creationId xmlns:a16="http://schemas.microsoft.com/office/drawing/2014/main" id="{0DB2DDBB-7755-CB54-F8C0-FDE2BAE66D3D}"/>
                </a:ext>
              </a:extLst>
            </p:cNvPr>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grpFill/>
            <a:ln>
              <a:solidFill>
                <a:srgbClr val="FF997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2588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4" name="Rectángulo 3">
            <a:extLst>
              <a:ext uri="{FF2B5EF4-FFF2-40B4-BE49-F238E27FC236}">
                <a16:creationId xmlns:a16="http://schemas.microsoft.com/office/drawing/2014/main" id="{6DC43533-6109-354E-42CA-E0E7EB0AD526}"/>
              </a:ext>
            </a:extLst>
          </p:cNvPr>
          <p:cNvSpPr/>
          <p:nvPr/>
        </p:nvSpPr>
        <p:spPr>
          <a:xfrm>
            <a:off x="2697480" y="3114990"/>
            <a:ext cx="4648200" cy="18608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p>
        </p:txBody>
      </p:sp>
      <p:sp>
        <p:nvSpPr>
          <p:cNvPr id="506" name="Google Shape;506;p28"/>
          <p:cNvSpPr txBox="1">
            <a:spLocks noGrp="1"/>
          </p:cNvSpPr>
          <p:nvPr>
            <p:ph type="body" idx="1"/>
          </p:nvPr>
        </p:nvSpPr>
        <p:spPr>
          <a:xfrm>
            <a:off x="560839" y="1137033"/>
            <a:ext cx="3534300" cy="2104322"/>
          </a:xfrm>
          <a:prstGeom prst="rect">
            <a:avLst/>
          </a:prstGeom>
        </p:spPr>
        <p:txBody>
          <a:bodyPr spcFirstLastPara="1" wrap="square" lIns="91425" tIns="91425" rIns="91425" bIns="91425" anchor="t" anchorCtr="0">
            <a:noAutofit/>
          </a:bodyPr>
          <a:lstStyle/>
          <a:p>
            <a:pPr marL="0" indent="0" algn="just">
              <a:buNone/>
            </a:pPr>
            <a:r>
              <a:rPr lang="es-MX" sz="1200" dirty="0"/>
              <a:t>Una vez que los datos están preparados, se construyó la red utilizando </a:t>
            </a:r>
            <a:r>
              <a:rPr lang="es-MX" sz="1200" dirty="0">
                <a:solidFill>
                  <a:srgbClr val="EF9270"/>
                </a:solidFill>
              </a:rPr>
              <a:t>Keras</a:t>
            </a:r>
            <a:r>
              <a:rPr lang="es-MX" sz="1200" dirty="0">
                <a:solidFill>
                  <a:schemeClr val="bg1"/>
                </a:solidFill>
              </a:rPr>
              <a:t>, el modelo es de tipo secuencial.</a:t>
            </a:r>
          </a:p>
          <a:p>
            <a:pPr marL="0" indent="0" algn="just">
              <a:buNone/>
            </a:pPr>
            <a:r>
              <a:rPr lang="es-MX" sz="1200" dirty="0">
                <a:solidFill>
                  <a:schemeClr val="bg1"/>
                </a:solidFill>
              </a:rPr>
              <a:t>Se utilizaron 3 capas ocultas del tipo LSTM, con las siguientes características:</a:t>
            </a:r>
          </a:p>
          <a:p>
            <a:pPr marL="228600" indent="-228600" algn="just">
              <a:buSzPct val="100000"/>
              <a:buFont typeface="+mj-lt"/>
              <a:buAutoNum type="arabicPeriod"/>
            </a:pPr>
            <a:r>
              <a:rPr lang="es-MX" sz="1200" dirty="0">
                <a:solidFill>
                  <a:srgbClr val="EF9270"/>
                </a:solidFill>
              </a:rPr>
              <a:t>300 neuronas y función de activación Tanh</a:t>
            </a:r>
          </a:p>
          <a:p>
            <a:pPr marL="228600" indent="-228600" algn="just">
              <a:buSzPct val="100000"/>
              <a:buFont typeface="+mj-lt"/>
              <a:buAutoNum type="arabicPeriod"/>
            </a:pPr>
            <a:r>
              <a:rPr lang="es-MX" sz="1200" dirty="0">
                <a:solidFill>
                  <a:srgbClr val="EF9270"/>
                </a:solidFill>
              </a:rPr>
              <a:t>250 neuronas y función de activación Relu</a:t>
            </a:r>
          </a:p>
          <a:p>
            <a:pPr marL="228600" indent="-228600" algn="just">
              <a:buSzPct val="100000"/>
              <a:buFont typeface="+mj-lt"/>
              <a:buAutoNum type="arabicPeriod"/>
            </a:pPr>
            <a:r>
              <a:rPr lang="es-MX" sz="1200" dirty="0">
                <a:solidFill>
                  <a:srgbClr val="EF9270"/>
                </a:solidFill>
              </a:rPr>
              <a:t>200 neuronas y función de activación Tanh</a:t>
            </a:r>
          </a:p>
          <a:p>
            <a:pPr marL="0" indent="0" algn="just">
              <a:buSzPct val="100000"/>
              <a:buNone/>
            </a:pPr>
            <a:r>
              <a:rPr lang="es-MX" sz="1200" dirty="0">
                <a:solidFill>
                  <a:schemeClr val="bg1"/>
                </a:solidFill>
              </a:rPr>
              <a:t>Por último se agregó una capa densa de salida.</a:t>
            </a:r>
          </a:p>
          <a:p>
            <a:pPr marL="0" indent="0" algn="just">
              <a:buSzPct val="100000"/>
              <a:buNone/>
            </a:pPr>
            <a:endParaRPr lang="es-MX" sz="1200" dirty="0">
              <a:solidFill>
                <a:srgbClr val="EF9270"/>
              </a:solidFill>
            </a:endParaRPr>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La Red</a:t>
            </a:r>
            <a:endParaRPr b="1"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descr="Forma&#10;&#10;Descripción generada automáticamente con confianza baja">
            <a:extLst>
              <a:ext uri="{FF2B5EF4-FFF2-40B4-BE49-F238E27FC236}">
                <a16:creationId xmlns:a16="http://schemas.microsoft.com/office/drawing/2014/main" id="{C53DBB0C-73A2-4AD5-C3F5-C0927B769CA6}"/>
              </a:ext>
            </a:extLst>
          </p:cNvPr>
          <p:cNvPicPr>
            <a:picLocks noChangeAspect="1"/>
          </p:cNvPicPr>
          <p:nvPr/>
        </p:nvPicPr>
        <p:blipFill>
          <a:blip r:embed="rId3"/>
          <a:stretch>
            <a:fillRect/>
          </a:stretch>
        </p:blipFill>
        <p:spPr>
          <a:xfrm>
            <a:off x="2817645" y="3168330"/>
            <a:ext cx="4229100" cy="1676274"/>
          </a:xfrm>
          <a:prstGeom prst="rect">
            <a:avLst/>
          </a:prstGeom>
        </p:spPr>
      </p:pic>
      <p:sp>
        <p:nvSpPr>
          <p:cNvPr id="5" name="Bocadillo: rectángulo 4">
            <a:extLst>
              <a:ext uri="{FF2B5EF4-FFF2-40B4-BE49-F238E27FC236}">
                <a16:creationId xmlns:a16="http://schemas.microsoft.com/office/drawing/2014/main" id="{4BCCC586-2F26-83B3-EC66-9D6A0FAAA817}"/>
              </a:ext>
            </a:extLst>
          </p:cNvPr>
          <p:cNvSpPr/>
          <p:nvPr/>
        </p:nvSpPr>
        <p:spPr>
          <a:xfrm>
            <a:off x="4572000" y="527276"/>
            <a:ext cx="3114104" cy="1362978"/>
          </a:xfrm>
          <a:prstGeom prst="wedgeRectCallout">
            <a:avLst>
              <a:gd name="adj1" fmla="val -83556"/>
              <a:gd name="adj2" fmla="val 430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Google Shape;506;p28">
            <a:extLst>
              <a:ext uri="{FF2B5EF4-FFF2-40B4-BE49-F238E27FC236}">
                <a16:creationId xmlns:a16="http://schemas.microsoft.com/office/drawing/2014/main" id="{FB7ED7E5-092D-7531-0EAB-F777B8E697D0}"/>
              </a:ext>
            </a:extLst>
          </p:cNvPr>
          <p:cNvSpPr txBox="1">
            <a:spLocks/>
          </p:cNvSpPr>
          <p:nvPr/>
        </p:nvSpPr>
        <p:spPr>
          <a:xfrm>
            <a:off x="4640579" y="542025"/>
            <a:ext cx="3045525" cy="1267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just">
              <a:buSzPct val="100000"/>
              <a:buFont typeface="Maven Pro"/>
              <a:buNone/>
            </a:pPr>
            <a:r>
              <a:rPr lang="es-MX" sz="1200" dirty="0">
                <a:solidFill>
                  <a:schemeClr val="bg1"/>
                </a:solidFill>
              </a:rPr>
              <a:t>Las RNR pueden tener problema llamado el desvanecimiento del gradiente que consiste en que, a largo plazo, el peso no cambie efectivamente su valor, para esto las LSTM conservan el error una vez se propaga hacia atrás.</a:t>
            </a:r>
          </a:p>
        </p:txBody>
      </p:sp>
    </p:spTree>
    <p:extLst>
      <p:ext uri="{BB962C8B-B14F-4D97-AF65-F5344CB8AC3E}">
        <p14:creationId xmlns:p14="http://schemas.microsoft.com/office/powerpoint/2010/main" val="201753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28" grpId="0"/>
      <p:bldP spid="2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16" name="Rectángulo 15">
            <a:extLst>
              <a:ext uri="{FF2B5EF4-FFF2-40B4-BE49-F238E27FC236}">
                <a16:creationId xmlns:a16="http://schemas.microsoft.com/office/drawing/2014/main" id="{9162E930-4D86-9910-9557-E2AF0F06C48E}"/>
              </a:ext>
            </a:extLst>
          </p:cNvPr>
          <p:cNvSpPr/>
          <p:nvPr/>
        </p:nvSpPr>
        <p:spPr>
          <a:xfrm>
            <a:off x="739139" y="2522813"/>
            <a:ext cx="7441541" cy="2418763"/>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p>
        </p:txBody>
      </p:sp>
      <p:sp>
        <p:nvSpPr>
          <p:cNvPr id="506" name="Google Shape;506;p28"/>
          <p:cNvSpPr txBox="1">
            <a:spLocks noGrp="1"/>
          </p:cNvSpPr>
          <p:nvPr>
            <p:ph type="body" idx="1"/>
          </p:nvPr>
        </p:nvSpPr>
        <p:spPr>
          <a:xfrm>
            <a:off x="560838" y="1137033"/>
            <a:ext cx="7960861" cy="1258317"/>
          </a:xfrm>
          <a:prstGeom prst="rect">
            <a:avLst/>
          </a:prstGeom>
        </p:spPr>
        <p:txBody>
          <a:bodyPr spcFirstLastPara="1" wrap="square" lIns="91425" tIns="91425" rIns="91425" bIns="91425" anchor="t" anchorCtr="0">
            <a:noAutofit/>
          </a:bodyPr>
          <a:lstStyle/>
          <a:p>
            <a:pPr marL="0" indent="0" algn="just">
              <a:buNone/>
            </a:pPr>
            <a:r>
              <a:rPr lang="es-MX" sz="1200" dirty="0"/>
              <a:t>Para el entrenamiento se utilizó la base de datos generada anteriormente. Usando el optimizador Adam y el criterio de mínimo cuadrado.</a:t>
            </a:r>
          </a:p>
          <a:p>
            <a:pPr marL="0" indent="0" algn="just">
              <a:buNone/>
            </a:pPr>
            <a:r>
              <a:rPr lang="es-MX" sz="1200" dirty="0">
                <a:solidFill>
                  <a:srgbClr val="EF9270"/>
                </a:solidFill>
              </a:rPr>
              <a:t>Fit generator </a:t>
            </a:r>
            <a:r>
              <a:rPr lang="es-MX" sz="1200" dirty="0">
                <a:solidFill>
                  <a:schemeClr val="bg1"/>
                </a:solidFill>
              </a:rPr>
              <a:t>de </a:t>
            </a:r>
            <a:r>
              <a:rPr lang="es-MX" sz="1200" dirty="0">
                <a:solidFill>
                  <a:srgbClr val="EF9270"/>
                </a:solidFill>
              </a:rPr>
              <a:t>Keras </a:t>
            </a:r>
            <a:r>
              <a:rPr lang="es-MX" sz="1200" dirty="0">
                <a:solidFill>
                  <a:schemeClr val="bg1"/>
                </a:solidFill>
              </a:rPr>
              <a:t>entrena los datos lote por lote.</a:t>
            </a:r>
          </a:p>
          <a:p>
            <a:pPr marL="0" indent="0" algn="just">
              <a:buSzPct val="100000"/>
              <a:buNone/>
            </a:pPr>
            <a:endParaRPr lang="es-MX" sz="1200" dirty="0">
              <a:solidFill>
                <a:srgbClr val="EF9270"/>
              </a:solidFill>
            </a:endParaRPr>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Entrenamiento</a:t>
            </a:r>
            <a:endParaRPr b="1"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descr="Gráfico, Gráfico de líneas&#10;&#10;Descripción generada automáticamente">
            <a:extLst>
              <a:ext uri="{FF2B5EF4-FFF2-40B4-BE49-F238E27FC236}">
                <a16:creationId xmlns:a16="http://schemas.microsoft.com/office/drawing/2014/main" id="{AA92FAA8-2720-6CC7-B437-791333723D32}"/>
              </a:ext>
            </a:extLst>
          </p:cNvPr>
          <p:cNvPicPr>
            <a:picLocks noChangeAspect="1"/>
          </p:cNvPicPr>
          <p:nvPr/>
        </p:nvPicPr>
        <p:blipFill>
          <a:blip r:embed="rId3"/>
          <a:stretch>
            <a:fillRect/>
          </a:stretch>
        </p:blipFill>
        <p:spPr>
          <a:xfrm>
            <a:off x="1024279" y="2644868"/>
            <a:ext cx="6141720" cy="2195267"/>
          </a:xfrm>
          <a:prstGeom prst="rect">
            <a:avLst/>
          </a:prstGeom>
        </p:spPr>
      </p:pic>
    </p:spTree>
    <p:extLst>
      <p:ext uri="{BB962C8B-B14F-4D97-AF65-F5344CB8AC3E}">
        <p14:creationId xmlns:p14="http://schemas.microsoft.com/office/powerpoint/2010/main" val="21506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Resultados</a:t>
            </a:r>
            <a:endParaRPr b="1" dirty="0"/>
          </a:p>
        </p:txBody>
      </p:sp>
      <p:pic>
        <p:nvPicPr>
          <p:cNvPr id="3" name="Imagen 2" descr="Gráfico, Gráfico de líneas&#10;&#10;Descripción generada automáticamente">
            <a:extLst>
              <a:ext uri="{FF2B5EF4-FFF2-40B4-BE49-F238E27FC236}">
                <a16:creationId xmlns:a16="http://schemas.microsoft.com/office/drawing/2014/main" id="{98E8984D-0C91-EA40-2A48-C25647281FD4}"/>
              </a:ext>
            </a:extLst>
          </p:cNvPr>
          <p:cNvPicPr>
            <a:picLocks noChangeAspect="1"/>
          </p:cNvPicPr>
          <p:nvPr/>
        </p:nvPicPr>
        <p:blipFill>
          <a:blip r:embed="rId3"/>
          <a:stretch>
            <a:fillRect/>
          </a:stretch>
        </p:blipFill>
        <p:spPr>
          <a:xfrm>
            <a:off x="4008630" y="1086921"/>
            <a:ext cx="4727700" cy="3442097"/>
          </a:xfrm>
          <a:prstGeom prst="rect">
            <a:avLst/>
          </a:prstGeom>
        </p:spPr>
      </p:pic>
      <p:sp>
        <p:nvSpPr>
          <p:cNvPr id="29" name="Google Shape;506;p28">
            <a:extLst>
              <a:ext uri="{FF2B5EF4-FFF2-40B4-BE49-F238E27FC236}">
                <a16:creationId xmlns:a16="http://schemas.microsoft.com/office/drawing/2014/main" id="{6C18E3B6-6758-9BD9-2EA2-B07E18A23F7B}"/>
              </a:ext>
            </a:extLst>
          </p:cNvPr>
          <p:cNvSpPr txBox="1">
            <a:spLocks/>
          </p:cNvSpPr>
          <p:nvPr/>
        </p:nvSpPr>
        <p:spPr>
          <a:xfrm>
            <a:off x="309379" y="1152233"/>
            <a:ext cx="3534300" cy="33767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ct val="100000"/>
            </a:pPr>
            <a:r>
              <a:rPr lang="es-MX" sz="1200" dirty="0">
                <a:solidFill>
                  <a:schemeClr val="bg1"/>
                </a:solidFill>
                <a:latin typeface="Maven Pro" panose="020B0604020202020204" charset="0"/>
              </a:rPr>
              <a:t>Es importante notar que por la naturaleza del método cada estimación es diferente, ya que cada vez que el código se ejecuta los valores iniciales de cada peso son aleatorios y cambian durante el entrenamiento.</a:t>
            </a:r>
          </a:p>
          <a:p>
            <a:pPr algn="just">
              <a:buSzPct val="100000"/>
            </a:pPr>
            <a:r>
              <a:rPr lang="es-MX" sz="1200" dirty="0">
                <a:solidFill>
                  <a:schemeClr val="bg1"/>
                </a:solidFill>
                <a:latin typeface="Maven Pro" panose="020B0604020202020204" charset="0"/>
              </a:rPr>
              <a:t>Debido a lo anterior se generaron 3 estimaciones obteniendo los siguientes resultados.</a:t>
            </a:r>
          </a:p>
          <a:p>
            <a:pPr algn="just">
              <a:buSzPct val="100000"/>
            </a:pPr>
            <a:r>
              <a:rPr lang="es-MX" sz="1200" dirty="0">
                <a:solidFill>
                  <a:schemeClr val="bg1"/>
                </a:solidFill>
                <a:latin typeface="Maven Pro" panose="020B0604020202020204" charset="0"/>
              </a:rPr>
              <a:t>Se puede notar que el método puede estimar adecuadamente el comportamiento de la serie. Sin embargo, al igual que con la metodología Box-Jenkins, los valores estimados difieren poco de los reales.</a:t>
            </a:r>
          </a:p>
          <a:p>
            <a:pPr algn="just">
              <a:buSzPct val="100000"/>
            </a:pPr>
            <a:endParaRPr lang="es-MX" sz="1200" dirty="0">
              <a:solidFill>
                <a:schemeClr val="bg1"/>
              </a:solidFill>
              <a:latin typeface="Maven Pro" panose="020B0604020202020204" charset="0"/>
            </a:endParaRPr>
          </a:p>
          <a:p>
            <a:pPr algn="just">
              <a:buSzPct val="100000"/>
            </a:pPr>
            <a:endParaRPr lang="es-MX" sz="1200" dirty="0">
              <a:solidFill>
                <a:schemeClr val="bg1"/>
              </a:solidFill>
              <a:latin typeface="Maven Pro" panose="020B0604020202020204" charset="0"/>
            </a:endParaRPr>
          </a:p>
          <a:p>
            <a:pPr algn="just">
              <a:buSzPct val="100000"/>
            </a:pPr>
            <a:endParaRPr lang="es-MX" sz="1200" dirty="0">
              <a:solidFill>
                <a:schemeClr val="bg1"/>
              </a:solidFill>
              <a:latin typeface="Maven Pro" panose="020B0604020202020204" charset="0"/>
            </a:endParaRPr>
          </a:p>
          <a:p>
            <a:pPr algn="just">
              <a:buSzPct val="100000"/>
            </a:pPr>
            <a:endParaRPr lang="es-MX" sz="1200" dirty="0">
              <a:solidFill>
                <a:schemeClr val="bg1"/>
              </a:solidFill>
              <a:latin typeface="Maven Pro"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5" y="989475"/>
            <a:ext cx="3534300" cy="3177484"/>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s-MX" sz="1200" dirty="0"/>
              <a:t>La inflación es definida por el Banco de México (BANXICO) como </a:t>
            </a:r>
            <a:r>
              <a:rPr lang="es-MX" sz="1200" i="1" dirty="0"/>
              <a:t>el aumento sostenido y generalizado de los precios de los bienes y servicios de una economía a lo largo del tiempo.</a:t>
            </a:r>
          </a:p>
          <a:p>
            <a:pPr marL="171450" indent="-171450" algn="just">
              <a:buFont typeface="Arial" panose="020B0604020202020204" pitchFamily="34" charset="0"/>
              <a:buChar char="•"/>
            </a:pPr>
            <a:r>
              <a:rPr lang="es-MX" sz="1200" dirty="0"/>
              <a:t>El </a:t>
            </a:r>
            <a:r>
              <a:rPr lang="es-MX" sz="1200" b="1" dirty="0"/>
              <a:t>Índice Nacional de Precios al Consumidor </a:t>
            </a:r>
            <a:r>
              <a:rPr lang="es-MX" sz="1200" dirty="0"/>
              <a:t>(INPC) mide la variación de los precios de una canasta de bienes y servicios representativa del consumo de los hogares mexicanos, el </a:t>
            </a:r>
            <a:r>
              <a:rPr lang="es-MX" sz="1200" b="1" dirty="0"/>
              <a:t>aumento en porcentaje </a:t>
            </a:r>
            <a:r>
              <a:rPr lang="es-MX" sz="1200" dirty="0"/>
              <a:t>de estos precios se conoce como inflación.</a:t>
            </a:r>
          </a:p>
          <a:p>
            <a:pPr marL="171450" indent="-171450" algn="just">
              <a:buFont typeface="Arial" panose="020B0604020202020204" pitchFamily="34" charset="0"/>
              <a:buChar char="•"/>
            </a:pPr>
            <a:r>
              <a:rPr lang="es-MX" sz="1200" dirty="0"/>
              <a:t>La inflación subyacente se define como el </a:t>
            </a:r>
            <a:r>
              <a:rPr lang="es-MX" sz="1200" i="1" dirty="0"/>
              <a:t>incremento de los precios de un subconjunto de bienes y servicios en el INPC cuyos precios no están sujetos a decisiones de carácter administrativo, estacionalidad o alta volatilidad.</a:t>
            </a:r>
          </a:p>
          <a:p>
            <a:pPr marL="171450" indent="-171450" algn="just"/>
            <a:endParaRPr lang="en-US" sz="1200"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Inflación</a:t>
            </a:r>
            <a:endParaRPr b="1"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 name="Marcador de contenido 4" descr="Gráfico, Histograma&#10;&#10;Descripción generada automáticamente">
            <a:extLst>
              <a:ext uri="{FF2B5EF4-FFF2-40B4-BE49-F238E27FC236}">
                <a16:creationId xmlns:a16="http://schemas.microsoft.com/office/drawing/2014/main" id="{D6932C41-317F-549A-98AB-9563650AE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409" y="1095261"/>
            <a:ext cx="3710601" cy="27015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t>Conclusiones</a:t>
            </a:r>
            <a:endParaRPr b="1" dirty="0"/>
          </a:p>
        </p:txBody>
      </p:sp>
      <p:sp>
        <p:nvSpPr>
          <p:cNvPr id="4" name="Google Shape;506;p28">
            <a:extLst>
              <a:ext uri="{FF2B5EF4-FFF2-40B4-BE49-F238E27FC236}">
                <a16:creationId xmlns:a16="http://schemas.microsoft.com/office/drawing/2014/main" id="{FD99571B-DE85-EF3A-5F23-CC9CE804DE7D}"/>
              </a:ext>
            </a:extLst>
          </p:cNvPr>
          <p:cNvSpPr txBox="1">
            <a:spLocks/>
          </p:cNvSpPr>
          <p:nvPr/>
        </p:nvSpPr>
        <p:spPr>
          <a:xfrm>
            <a:off x="751339" y="989474"/>
            <a:ext cx="3534300" cy="33767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bg1"/>
              </a:buClr>
              <a:buSzPct val="100000"/>
              <a:buFont typeface="Arial" panose="020B0604020202020204" pitchFamily="34" charset="0"/>
              <a:buChar char="•"/>
            </a:pPr>
            <a:r>
              <a:rPr lang="es-MX" sz="1200" dirty="0">
                <a:solidFill>
                  <a:schemeClr val="bg1"/>
                </a:solidFill>
                <a:latin typeface="Maven Pro" panose="020B0604020202020204" charset="0"/>
              </a:rPr>
              <a:t>Analizando los resultados obtenidos podemos concluir que ambos métodos son una gran herramienta para generar pronósticos de series de tiempo.</a:t>
            </a:r>
          </a:p>
          <a:p>
            <a:pPr marL="171450" indent="-171450" algn="just">
              <a:buClr>
                <a:schemeClr val="bg1"/>
              </a:buClr>
              <a:buSzPct val="100000"/>
              <a:buFont typeface="Arial" panose="020B0604020202020204" pitchFamily="34" charset="0"/>
              <a:buChar char="•"/>
            </a:pPr>
            <a:r>
              <a:rPr lang="es-MX" sz="1200" dirty="0">
                <a:solidFill>
                  <a:schemeClr val="bg1"/>
                </a:solidFill>
                <a:latin typeface="Maven Pro" panose="020B0604020202020204" charset="0"/>
              </a:rPr>
              <a:t>No considero que un método sea mejor que el otro, pero sí creo que existen casos en los cuales es conveniente usar uno en vez del otro.</a:t>
            </a:r>
          </a:p>
          <a:p>
            <a:pPr marL="171450" indent="-171450" algn="just">
              <a:buClr>
                <a:schemeClr val="bg1"/>
              </a:buClr>
              <a:buSzPct val="100000"/>
              <a:buFont typeface="Arial" panose="020B0604020202020204" pitchFamily="34" charset="0"/>
              <a:buChar char="•"/>
            </a:pPr>
            <a:r>
              <a:rPr lang="es-MX" sz="1200" dirty="0">
                <a:solidFill>
                  <a:schemeClr val="bg1"/>
                </a:solidFill>
                <a:latin typeface="Maven Pro" panose="020B0604020202020204" charset="0"/>
              </a:rPr>
              <a:t>Todos los modelos propuestos pueden ser modificados y mejorados ya que la posibilidad de elegir parámetros es amplia.</a:t>
            </a:r>
          </a:p>
          <a:p>
            <a:pPr marL="171450" indent="-171450" algn="just">
              <a:buClr>
                <a:schemeClr val="bg1"/>
              </a:buClr>
              <a:buSzPct val="100000"/>
              <a:buFont typeface="Arial" panose="020B0604020202020204" pitchFamily="34" charset="0"/>
              <a:buChar char="•"/>
            </a:pPr>
            <a:endParaRPr lang="es-MX" sz="1200" dirty="0">
              <a:solidFill>
                <a:schemeClr val="bg1"/>
              </a:solidFill>
              <a:latin typeface="Maven Pro" panose="020B0604020202020204" charset="0"/>
            </a:endParaRPr>
          </a:p>
          <a:p>
            <a:pPr marL="171450" indent="-171450" algn="just">
              <a:buClr>
                <a:schemeClr val="bg1"/>
              </a:buClr>
              <a:buSzPct val="100000"/>
              <a:buFont typeface="Arial" panose="020B0604020202020204" pitchFamily="34" charset="0"/>
              <a:buChar char="•"/>
            </a:pPr>
            <a:endParaRPr lang="es-MX" sz="1200" dirty="0">
              <a:solidFill>
                <a:schemeClr val="bg1"/>
              </a:solidFill>
              <a:latin typeface="Maven Pro" panose="020B0604020202020204" charset="0"/>
            </a:endParaRPr>
          </a:p>
          <a:p>
            <a:pPr marL="171450" indent="-171450" algn="just">
              <a:buClr>
                <a:schemeClr val="bg1"/>
              </a:buClr>
              <a:buSzPct val="100000"/>
              <a:buFont typeface="Arial" panose="020B0604020202020204" pitchFamily="34" charset="0"/>
              <a:buChar char="•"/>
            </a:pPr>
            <a:endParaRPr lang="es-MX" sz="1200" dirty="0">
              <a:solidFill>
                <a:schemeClr val="bg1"/>
              </a:solidFill>
              <a:latin typeface="Maven Pro" panose="020B0604020202020204" charset="0"/>
            </a:endParaRPr>
          </a:p>
          <a:p>
            <a:pPr marL="171450" indent="-171450" algn="just">
              <a:buClr>
                <a:schemeClr val="bg1"/>
              </a:buClr>
              <a:buSzPct val="100000"/>
              <a:buFont typeface="Arial" panose="020B0604020202020204" pitchFamily="34" charset="0"/>
              <a:buChar char="•"/>
            </a:pPr>
            <a:endParaRPr lang="es-MX" sz="1200" dirty="0">
              <a:solidFill>
                <a:schemeClr val="bg1"/>
              </a:solidFill>
              <a:latin typeface="Maven Pro" panose="020B0604020202020204" charset="0"/>
            </a:endParaRPr>
          </a:p>
          <a:p>
            <a:pPr marL="171450" indent="-171450" algn="just">
              <a:buClr>
                <a:schemeClr val="bg1"/>
              </a:buClr>
              <a:buSzPct val="100000"/>
              <a:buFont typeface="Arial" panose="020B0604020202020204" pitchFamily="34" charset="0"/>
              <a:buChar char="•"/>
            </a:pPr>
            <a:endParaRPr lang="es-MX" sz="1200" dirty="0">
              <a:solidFill>
                <a:schemeClr val="bg1"/>
              </a:solidFill>
              <a:latin typeface="Maven Pro" panose="020B0604020202020204" charset="0"/>
            </a:endParaRPr>
          </a:p>
        </p:txBody>
      </p:sp>
      <p:pic>
        <p:nvPicPr>
          <p:cNvPr id="5" name="Imagen 4" descr="Gráfico, Gráfico de líneas&#10;&#10;Descripción generada automáticamente">
            <a:extLst>
              <a:ext uri="{FF2B5EF4-FFF2-40B4-BE49-F238E27FC236}">
                <a16:creationId xmlns:a16="http://schemas.microsoft.com/office/drawing/2014/main" id="{01927B10-662E-2A34-D5CE-B4F9AD66F6C2}"/>
              </a:ext>
            </a:extLst>
          </p:cNvPr>
          <p:cNvPicPr>
            <a:picLocks noChangeAspect="1"/>
          </p:cNvPicPr>
          <p:nvPr/>
        </p:nvPicPr>
        <p:blipFill>
          <a:blip r:embed="rId3"/>
          <a:stretch>
            <a:fillRect/>
          </a:stretch>
        </p:blipFill>
        <p:spPr>
          <a:xfrm>
            <a:off x="4703834" y="1098232"/>
            <a:ext cx="4047735" cy="2947035"/>
          </a:xfrm>
          <a:prstGeom prst="rect">
            <a:avLst/>
          </a:prstGeom>
        </p:spPr>
      </p:pic>
    </p:spTree>
    <p:extLst>
      <p:ext uri="{BB962C8B-B14F-4D97-AF65-F5344CB8AC3E}">
        <p14:creationId xmlns:p14="http://schemas.microsoft.com/office/powerpoint/2010/main" val="96056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990879"/>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solidFill>
                <a:schemeClr val="accent3"/>
              </a:solidFill>
            </a:endParaRPr>
          </a:p>
        </p:txBody>
      </p:sp>
      <p:pic>
        <p:nvPicPr>
          <p:cNvPr id="3" name="Picture 2" descr="Los GIFs de MitchellsvsMachines en Tenor">
            <a:extLst>
              <a:ext uri="{FF2B5EF4-FFF2-40B4-BE49-F238E27FC236}">
                <a16:creationId xmlns:a16="http://schemas.microsoft.com/office/drawing/2014/main" id="{6150586A-0446-1F49-5CE4-2FA668734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277" y="2645147"/>
            <a:ext cx="2715447" cy="1451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3764559"/>
            <a:ext cx="5070000" cy="7160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solidFill>
                  <a:schemeClr val="bg1"/>
                </a:solidFill>
              </a:rPr>
              <a:t>andresgardiaz97@gmail.com</a:t>
            </a:r>
            <a:endParaRPr sz="2000" dirty="0">
              <a:solidFill>
                <a:schemeClr val="bg1"/>
              </a:solidFill>
            </a:endParaRPr>
          </a:p>
        </p:txBody>
      </p:sp>
      <p:pic>
        <p:nvPicPr>
          <p:cNvPr id="4" name="Marcador de contenido 7" descr="Código QR&#10;&#10;Descripción generada automáticamente">
            <a:extLst>
              <a:ext uri="{FF2B5EF4-FFF2-40B4-BE49-F238E27FC236}">
                <a16:creationId xmlns:a16="http://schemas.microsoft.com/office/drawing/2014/main" id="{AA282052-ED84-6679-E1E9-FE3841524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538" y="1362388"/>
            <a:ext cx="2494924" cy="2494924"/>
          </a:xfrm>
          <a:prstGeom prst="rect">
            <a:avLst/>
          </a:prstGeom>
        </p:spPr>
      </p:pic>
    </p:spTree>
    <p:extLst>
      <p:ext uri="{BB962C8B-B14F-4D97-AF65-F5344CB8AC3E}">
        <p14:creationId xmlns:p14="http://schemas.microsoft.com/office/powerpoint/2010/main" val="268653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58700"/>
            <a:ext cx="2251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Conclusiones</a:t>
            </a:r>
            <a:endParaRPr dirty="0"/>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Redes Neuronales</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Metodolog</a:t>
            </a:r>
            <a:r>
              <a:rPr lang="es-MX" dirty="0"/>
              <a:t>ía Box-Jenkins</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57437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Contenido</a:t>
            </a:r>
            <a:endParaRPr dirty="0"/>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a:extLst>
              <a:ext uri="{FF2B5EF4-FFF2-40B4-BE49-F238E27FC236}">
                <a16:creationId xmlns:a16="http://schemas.microsoft.com/office/drawing/2014/main" id="{4598F4C9-6F97-E976-CE76-71B3E94101AE}"/>
              </a:ext>
            </a:extLst>
          </p:cNvPr>
          <p:cNvSpPr/>
          <p:nvPr/>
        </p:nvSpPr>
        <p:spPr>
          <a:xfrm>
            <a:off x="2202180" y="3596640"/>
            <a:ext cx="4366260" cy="1211580"/>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1" name="Google Shape;1361;p47"/>
          <p:cNvSpPr txBox="1">
            <a:spLocks noGrp="1"/>
          </p:cNvSpPr>
          <p:nvPr>
            <p:ph type="title"/>
          </p:nvPr>
        </p:nvSpPr>
        <p:spPr>
          <a:xfrm>
            <a:off x="2293620" y="1253976"/>
            <a:ext cx="4556760" cy="27184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Metodología Box-Jenkins</a:t>
            </a:r>
            <a:endParaRPr sz="6600" dirty="0"/>
          </a:p>
        </p:txBody>
      </p:sp>
    </p:spTree>
    <p:extLst>
      <p:ext uri="{BB962C8B-B14F-4D97-AF65-F5344CB8AC3E}">
        <p14:creationId xmlns:p14="http://schemas.microsoft.com/office/powerpoint/2010/main" val="119035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5" y="989475"/>
            <a:ext cx="3274957" cy="3177484"/>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s-MX" sz="1400" dirty="0"/>
              <a:t>Tiene como objetivo </a:t>
            </a:r>
            <a:r>
              <a:rPr lang="es-MX" sz="1400" b="1" dirty="0"/>
              <a:t>identificar y estimar</a:t>
            </a:r>
            <a:r>
              <a:rPr lang="es-MX" sz="1400" dirty="0"/>
              <a:t> un </a:t>
            </a:r>
            <a:r>
              <a:rPr lang="es-MX" sz="1400" b="1" dirty="0"/>
              <a:t>modelo estadístico </a:t>
            </a:r>
            <a:r>
              <a:rPr lang="es-MX" sz="1400" dirty="0"/>
              <a:t>con el fin de generar pronósticos.</a:t>
            </a:r>
          </a:p>
          <a:p>
            <a:pPr marL="171450" indent="-171450" algn="just">
              <a:buFont typeface="Arial" panose="020B0604020202020204" pitchFamily="34" charset="0"/>
              <a:buChar char="•"/>
            </a:pPr>
            <a:r>
              <a:rPr lang="es-MX" sz="1400" dirty="0"/>
              <a:t>Utiliza un Proceso Autorregresivo de Medias Móviles (</a:t>
            </a:r>
            <a:r>
              <a:rPr lang="es-MX" sz="1400" i="1" dirty="0"/>
              <a:t>ARIMA</a:t>
            </a:r>
            <a:r>
              <a:rPr lang="es-MX" sz="1400" dirty="0"/>
              <a:t>). </a:t>
            </a:r>
          </a:p>
          <a:p>
            <a:pPr marL="171450" indent="-171450" algn="just">
              <a:buFont typeface="Arial" panose="020B0604020202020204" pitchFamily="34" charset="0"/>
              <a:buChar char="•"/>
            </a:pPr>
            <a:r>
              <a:rPr lang="es-MX" sz="1400" dirty="0"/>
              <a:t>Parte del supuesto de que la serie de tiempo es integrada (o no estacionaria) es decir, su </a:t>
            </a:r>
            <a:r>
              <a:rPr lang="es-MX" sz="1400" b="1" dirty="0"/>
              <a:t>media, varianza y covarianza no son estables en el tiempo.</a:t>
            </a:r>
          </a:p>
        </p:txBody>
      </p:sp>
      <p:sp>
        <p:nvSpPr>
          <p:cNvPr id="507" name="Google Shape;507;p28"/>
          <p:cNvSpPr txBox="1">
            <a:spLocks noGrp="1"/>
          </p:cNvSpPr>
          <p:nvPr>
            <p:ph type="ctrTitle"/>
          </p:nvPr>
        </p:nvSpPr>
        <p:spPr>
          <a:xfrm>
            <a:off x="574374" y="411675"/>
            <a:ext cx="617759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Metodología Box-Jenkins</a:t>
            </a:r>
            <a:endParaRPr b="1" dirty="0"/>
          </a:p>
        </p:txBody>
      </p:sp>
      <p:grpSp>
        <p:nvGrpSpPr>
          <p:cNvPr id="508" name="Google Shape;508;p28"/>
          <p:cNvGrpSpPr/>
          <p:nvPr/>
        </p:nvGrpSpPr>
        <p:grpSpPr>
          <a:xfrm>
            <a:off x="4227215" y="968056"/>
            <a:ext cx="3481180" cy="3921803"/>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506;p28">
            <a:extLst>
              <a:ext uri="{FF2B5EF4-FFF2-40B4-BE49-F238E27FC236}">
                <a16:creationId xmlns:a16="http://schemas.microsoft.com/office/drawing/2014/main" id="{3A3177EE-33F8-EFF1-8A2B-5CF6BB470FCA}"/>
              </a:ext>
            </a:extLst>
          </p:cNvPr>
          <p:cNvSpPr txBox="1">
            <a:spLocks/>
          </p:cNvSpPr>
          <p:nvPr/>
        </p:nvSpPr>
        <p:spPr>
          <a:xfrm>
            <a:off x="4805757" y="1236238"/>
            <a:ext cx="2660698" cy="3377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just">
              <a:buNone/>
            </a:pPr>
            <a:r>
              <a:rPr lang="es-MX" sz="1100" dirty="0">
                <a:latin typeface="Maven Pro" panose="020B0604020202020204" charset="0"/>
                <a:ea typeface="Cambria Math" panose="02040503050406030204" pitchFamily="18" charset="0"/>
              </a:rPr>
              <a:t>C</a:t>
            </a:r>
            <a:r>
              <a:rPr lang="es-MX" sz="1100" b="0" i="0" u="none" strike="noStrike" baseline="0" dirty="0">
                <a:latin typeface="Maven Pro" panose="020B0604020202020204" charset="0"/>
                <a:ea typeface="Cambria Math" panose="02040503050406030204" pitchFamily="18" charset="0"/>
              </a:rPr>
              <a:t>onsta de cuatro pasos principales:</a:t>
            </a:r>
          </a:p>
          <a:p>
            <a:pPr marL="266700" indent="-152400" algn="just">
              <a:buSzPct val="80000"/>
              <a:buFont typeface="+mj-lt"/>
              <a:buAutoNum type="arabicPeriod"/>
            </a:pPr>
            <a:r>
              <a:rPr lang="es-MX" sz="1100" b="1" i="0" u="none" strike="noStrike" baseline="0" dirty="0">
                <a:latin typeface="Maven Pro" panose="020B0604020202020204" charset="0"/>
                <a:ea typeface="Cambria Math" panose="02040503050406030204" pitchFamily="18" charset="0"/>
              </a:rPr>
              <a:t>Identificación: </a:t>
            </a:r>
            <a:r>
              <a:rPr lang="es-MX" sz="1100" b="0" i="0" u="none" strike="noStrike" baseline="0" dirty="0">
                <a:latin typeface="Maven Pro" panose="020B0604020202020204" charset="0"/>
                <a:ea typeface="Cambria Math" panose="02040503050406030204" pitchFamily="18" charset="0"/>
              </a:rPr>
              <a:t>Consiste en encontrar los valores apropiados para p, d y q para seleccionar un modelo adecuado.</a:t>
            </a:r>
          </a:p>
          <a:p>
            <a:pPr marL="266700" indent="-152400" algn="just">
              <a:buSzPct val="80000"/>
              <a:buFont typeface="+mj-lt"/>
              <a:buAutoNum type="arabicPeriod"/>
            </a:pPr>
            <a:r>
              <a:rPr lang="es-MX" sz="1100" b="1" i="0" u="none" strike="noStrike" baseline="0" dirty="0">
                <a:latin typeface="Maven Pro" panose="020B0604020202020204" charset="0"/>
                <a:ea typeface="Cambria Math" panose="02040503050406030204" pitchFamily="18" charset="0"/>
              </a:rPr>
              <a:t>Estimación</a:t>
            </a:r>
            <a:r>
              <a:rPr lang="es-MX" sz="1100" b="0" i="0" u="none" strike="noStrike" baseline="0" dirty="0">
                <a:latin typeface="Maven Pro" panose="020B0604020202020204" charset="0"/>
                <a:ea typeface="Cambria Math" panose="02040503050406030204" pitchFamily="18" charset="0"/>
              </a:rPr>
              <a:t>: Se estiman los parámetros de los términos autorregresivos y promedios móviles incluidos en el modelo.</a:t>
            </a:r>
          </a:p>
          <a:p>
            <a:pPr marL="266700" indent="-152400" algn="just">
              <a:buSzPct val="80000"/>
              <a:buFont typeface="+mj-lt"/>
              <a:buAutoNum type="arabicPeriod"/>
            </a:pPr>
            <a:r>
              <a:rPr lang="es-MX" sz="1100" b="1" i="0" u="none" strike="noStrike" baseline="0" dirty="0">
                <a:latin typeface="Maven Pro" panose="020B0604020202020204" charset="0"/>
                <a:ea typeface="Cambria Math" panose="02040503050406030204" pitchFamily="18" charset="0"/>
              </a:rPr>
              <a:t>Diagnóstico</a:t>
            </a:r>
            <a:r>
              <a:rPr lang="es-MX" sz="1100" b="0" i="0" u="none" strike="noStrike" baseline="0" dirty="0">
                <a:latin typeface="Maven Pro" panose="020B0604020202020204" charset="0"/>
                <a:ea typeface="Cambria Math" panose="02040503050406030204" pitchFamily="18" charset="0"/>
              </a:rPr>
              <a:t>: Una vez seleccionado el modelo, se evalúa si se ajusta a los datos de forma razonablemente buena, en caso de no ser así, el modelo es rechazado y se regresa al primer paso.</a:t>
            </a:r>
          </a:p>
          <a:p>
            <a:pPr marL="266700" indent="-152400" algn="just">
              <a:buSzPct val="80000"/>
              <a:buFont typeface="+mj-lt"/>
              <a:buAutoNum type="arabicPeriod"/>
            </a:pPr>
            <a:r>
              <a:rPr lang="es-MX" sz="1100" b="1" i="0" u="none" strike="noStrike" baseline="0" dirty="0">
                <a:latin typeface="Maven Pro" panose="020B0604020202020204" charset="0"/>
                <a:ea typeface="Cambria Math" panose="02040503050406030204" pitchFamily="18" charset="0"/>
              </a:rPr>
              <a:t>Pronóstico</a:t>
            </a:r>
            <a:r>
              <a:rPr lang="es-MX" sz="1100" b="0" i="0" u="none" strike="noStrike" baseline="0" dirty="0">
                <a:latin typeface="Maven Pro" panose="020B0604020202020204" charset="0"/>
                <a:ea typeface="Cambria Math" panose="02040503050406030204" pitchFamily="18" charset="0"/>
              </a:rPr>
              <a:t>: se realiza un pronóstico basado en el modelo seleccionado.</a:t>
            </a:r>
            <a:endParaRPr lang="es-MX" sz="1100" dirty="0">
              <a:latin typeface="Maven Pro" panose="020B0604020202020204" charset="0"/>
              <a:ea typeface="Cambria Math" panose="02040503050406030204" pitchFamily="18" charset="0"/>
            </a:endParaRPr>
          </a:p>
        </p:txBody>
      </p:sp>
    </p:spTree>
    <p:extLst>
      <p:ext uri="{BB962C8B-B14F-4D97-AF65-F5344CB8AC3E}">
        <p14:creationId xmlns:p14="http://schemas.microsoft.com/office/powerpoint/2010/main" val="351389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35" name="Imagen 34" descr="Interfaz de usuario gráfica&#10;&#10;Descripción generada automáticamente">
            <a:extLst>
              <a:ext uri="{FF2B5EF4-FFF2-40B4-BE49-F238E27FC236}">
                <a16:creationId xmlns:a16="http://schemas.microsoft.com/office/drawing/2014/main" id="{FB60B087-54E8-0147-F19E-E622FBC9E6EA}"/>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3637"/>
          <a:stretch/>
        </p:blipFill>
        <p:spPr>
          <a:xfrm>
            <a:off x="3216321" y="907525"/>
            <a:ext cx="2452747" cy="3898231"/>
          </a:xfrm>
          <a:prstGeom prst="rect">
            <a:avLst/>
          </a:prstGeom>
        </p:spPr>
      </p:pic>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Metodología Box-Jenkins</a:t>
            </a:r>
            <a:endParaRPr b="1" dirty="0"/>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Bocadillo: rectángulo 58">
            <a:extLst>
              <a:ext uri="{FF2B5EF4-FFF2-40B4-BE49-F238E27FC236}">
                <a16:creationId xmlns:a16="http://schemas.microsoft.com/office/drawing/2014/main" id="{CBADB3E1-5508-B008-5394-C8BE0788BAD9}"/>
              </a:ext>
            </a:extLst>
          </p:cNvPr>
          <p:cNvSpPr/>
          <p:nvPr/>
        </p:nvSpPr>
        <p:spPr>
          <a:xfrm>
            <a:off x="5785809" y="724957"/>
            <a:ext cx="3177300" cy="1898503"/>
          </a:xfrm>
          <a:prstGeom prst="wedgeRectCallout">
            <a:avLst>
              <a:gd name="adj1" fmla="val -63971"/>
              <a:gd name="adj2" fmla="val 20013"/>
            </a:avLst>
          </a:prstGeom>
          <a:noFill/>
          <a:ln w="9525">
            <a:solidFill>
              <a:srgbClr val="FF9973"/>
            </a:solidFill>
            <a:extLst>
              <a:ext uri="{C807C97D-BFC1-408E-A445-0C87EB9F89A2}">
                <ask:lineSketchStyleProps xmlns:ask="http://schemas.microsoft.com/office/drawing/2018/sketchyshapes" sd="1864960491">
                  <a:custGeom>
                    <a:avLst/>
                    <a:gdLst>
                      <a:gd name="connsiteX0" fmla="*/ 0 w 3915553"/>
                      <a:gd name="connsiteY0" fmla="*/ 0 h 2509440"/>
                      <a:gd name="connsiteX1" fmla="*/ 652592 w 3915553"/>
                      <a:gd name="connsiteY1" fmla="*/ 0 h 2509440"/>
                      <a:gd name="connsiteX2" fmla="*/ 652592 w 3915553"/>
                      <a:gd name="connsiteY2" fmla="*/ 0 h 2509440"/>
                      <a:gd name="connsiteX3" fmla="*/ 1151825 w 3915553"/>
                      <a:gd name="connsiteY3" fmla="*/ 0 h 2509440"/>
                      <a:gd name="connsiteX4" fmla="*/ 1631480 w 3915553"/>
                      <a:gd name="connsiteY4" fmla="*/ 0 h 2509440"/>
                      <a:gd name="connsiteX5" fmla="*/ 2225339 w 3915553"/>
                      <a:gd name="connsiteY5" fmla="*/ 0 h 2509440"/>
                      <a:gd name="connsiteX6" fmla="*/ 2819198 w 3915553"/>
                      <a:gd name="connsiteY6" fmla="*/ 0 h 2509440"/>
                      <a:gd name="connsiteX7" fmla="*/ 3390216 w 3915553"/>
                      <a:gd name="connsiteY7" fmla="*/ 0 h 2509440"/>
                      <a:gd name="connsiteX8" fmla="*/ 3915553 w 3915553"/>
                      <a:gd name="connsiteY8" fmla="*/ 0 h 2509440"/>
                      <a:gd name="connsiteX9" fmla="*/ 3915553 w 3915553"/>
                      <a:gd name="connsiteY9" fmla="*/ 444031 h 2509440"/>
                      <a:gd name="connsiteX10" fmla="*/ 3915553 w 3915553"/>
                      <a:gd name="connsiteY10" fmla="*/ 946617 h 2509440"/>
                      <a:gd name="connsiteX11" fmla="*/ 3915553 w 3915553"/>
                      <a:gd name="connsiteY11" fmla="*/ 1463840 h 2509440"/>
                      <a:gd name="connsiteX12" fmla="*/ 3915553 w 3915553"/>
                      <a:gd name="connsiteY12" fmla="*/ 1463840 h 2509440"/>
                      <a:gd name="connsiteX13" fmla="*/ 3915553 w 3915553"/>
                      <a:gd name="connsiteY13" fmla="*/ 2091200 h 2509440"/>
                      <a:gd name="connsiteX14" fmla="*/ 3915553 w 3915553"/>
                      <a:gd name="connsiteY14" fmla="*/ 2509440 h 2509440"/>
                      <a:gd name="connsiteX15" fmla="*/ 3390216 w 3915553"/>
                      <a:gd name="connsiteY15" fmla="*/ 2509440 h 2509440"/>
                      <a:gd name="connsiteX16" fmla="*/ 2864879 w 3915553"/>
                      <a:gd name="connsiteY16" fmla="*/ 2509440 h 2509440"/>
                      <a:gd name="connsiteX17" fmla="*/ 2316702 w 3915553"/>
                      <a:gd name="connsiteY17" fmla="*/ 2509440 h 2509440"/>
                      <a:gd name="connsiteX18" fmla="*/ 1631480 w 3915553"/>
                      <a:gd name="connsiteY18" fmla="*/ 2509440 h 2509440"/>
                      <a:gd name="connsiteX19" fmla="*/ 1132247 w 3915553"/>
                      <a:gd name="connsiteY19" fmla="*/ 2509440 h 2509440"/>
                      <a:gd name="connsiteX20" fmla="*/ 652592 w 3915553"/>
                      <a:gd name="connsiteY20" fmla="*/ 2509440 h 2509440"/>
                      <a:gd name="connsiteX21" fmla="*/ 652592 w 3915553"/>
                      <a:gd name="connsiteY21" fmla="*/ 2509440 h 2509440"/>
                      <a:gd name="connsiteX22" fmla="*/ 0 w 3915553"/>
                      <a:gd name="connsiteY22" fmla="*/ 2509440 h 2509440"/>
                      <a:gd name="connsiteX23" fmla="*/ 0 w 3915553"/>
                      <a:gd name="connsiteY23" fmla="*/ 2091200 h 2509440"/>
                      <a:gd name="connsiteX24" fmla="*/ -318295 w 3915553"/>
                      <a:gd name="connsiteY24" fmla="*/ 1838717 h 2509440"/>
                      <a:gd name="connsiteX25" fmla="*/ 0 w 3915553"/>
                      <a:gd name="connsiteY25" fmla="*/ 1463840 h 2509440"/>
                      <a:gd name="connsiteX26" fmla="*/ 0 w 3915553"/>
                      <a:gd name="connsiteY26" fmla="*/ 946617 h 2509440"/>
                      <a:gd name="connsiteX27" fmla="*/ 0 w 3915553"/>
                      <a:gd name="connsiteY27" fmla="*/ 429393 h 2509440"/>
                      <a:gd name="connsiteX28" fmla="*/ 0 w 3915553"/>
                      <a:gd name="connsiteY28" fmla="*/ 0 h 25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5553" h="2509440" extrusionOk="0">
                        <a:moveTo>
                          <a:pt x="0" y="0"/>
                        </a:moveTo>
                        <a:cubicBezTo>
                          <a:pt x="286032" y="95"/>
                          <a:pt x="485187" y="-11124"/>
                          <a:pt x="652592" y="0"/>
                        </a:cubicBezTo>
                        <a:lnTo>
                          <a:pt x="652592" y="0"/>
                        </a:lnTo>
                        <a:cubicBezTo>
                          <a:pt x="753193" y="8033"/>
                          <a:pt x="1015797" y="-210"/>
                          <a:pt x="1151825" y="0"/>
                        </a:cubicBezTo>
                        <a:cubicBezTo>
                          <a:pt x="1287853" y="210"/>
                          <a:pt x="1494049" y="22976"/>
                          <a:pt x="1631480" y="0"/>
                        </a:cubicBezTo>
                        <a:cubicBezTo>
                          <a:pt x="1835158" y="-1213"/>
                          <a:pt x="2088562" y="10253"/>
                          <a:pt x="2225339" y="0"/>
                        </a:cubicBezTo>
                        <a:cubicBezTo>
                          <a:pt x="2362116" y="-10253"/>
                          <a:pt x="2591583" y="9663"/>
                          <a:pt x="2819198" y="0"/>
                        </a:cubicBezTo>
                        <a:cubicBezTo>
                          <a:pt x="3046813" y="-9663"/>
                          <a:pt x="3221039" y="-1991"/>
                          <a:pt x="3390216" y="0"/>
                        </a:cubicBezTo>
                        <a:cubicBezTo>
                          <a:pt x="3559393" y="1991"/>
                          <a:pt x="3683697" y="-23542"/>
                          <a:pt x="3915553" y="0"/>
                        </a:cubicBezTo>
                        <a:cubicBezTo>
                          <a:pt x="3908506" y="220080"/>
                          <a:pt x="3930925" y="351942"/>
                          <a:pt x="3915553" y="444031"/>
                        </a:cubicBezTo>
                        <a:cubicBezTo>
                          <a:pt x="3900181" y="536120"/>
                          <a:pt x="3910755" y="756130"/>
                          <a:pt x="3915553" y="946617"/>
                        </a:cubicBezTo>
                        <a:cubicBezTo>
                          <a:pt x="3920351" y="1137104"/>
                          <a:pt x="3938531" y="1257799"/>
                          <a:pt x="3915553" y="1463840"/>
                        </a:cubicBezTo>
                        <a:lnTo>
                          <a:pt x="3915553" y="1463840"/>
                        </a:lnTo>
                        <a:cubicBezTo>
                          <a:pt x="3918884" y="1617802"/>
                          <a:pt x="3940617" y="1809965"/>
                          <a:pt x="3915553" y="2091200"/>
                        </a:cubicBezTo>
                        <a:cubicBezTo>
                          <a:pt x="3920956" y="2245664"/>
                          <a:pt x="3916947" y="2345271"/>
                          <a:pt x="3915553" y="2509440"/>
                        </a:cubicBezTo>
                        <a:cubicBezTo>
                          <a:pt x="3721938" y="2501401"/>
                          <a:pt x="3637098" y="2497508"/>
                          <a:pt x="3390216" y="2509440"/>
                        </a:cubicBezTo>
                        <a:cubicBezTo>
                          <a:pt x="3143334" y="2521372"/>
                          <a:pt x="3111930" y="2526142"/>
                          <a:pt x="2864879" y="2509440"/>
                        </a:cubicBezTo>
                        <a:cubicBezTo>
                          <a:pt x="2617828" y="2492738"/>
                          <a:pt x="2512978" y="2491414"/>
                          <a:pt x="2316702" y="2509440"/>
                        </a:cubicBezTo>
                        <a:cubicBezTo>
                          <a:pt x="2120426" y="2527466"/>
                          <a:pt x="1839133" y="2516414"/>
                          <a:pt x="1631480" y="2509440"/>
                        </a:cubicBezTo>
                        <a:cubicBezTo>
                          <a:pt x="1474881" y="2498717"/>
                          <a:pt x="1305641" y="2485742"/>
                          <a:pt x="1132247" y="2509440"/>
                        </a:cubicBezTo>
                        <a:cubicBezTo>
                          <a:pt x="958853" y="2533138"/>
                          <a:pt x="790723" y="2509527"/>
                          <a:pt x="652592" y="2509440"/>
                        </a:cubicBezTo>
                        <a:lnTo>
                          <a:pt x="652592" y="2509440"/>
                        </a:lnTo>
                        <a:cubicBezTo>
                          <a:pt x="517624" y="2490869"/>
                          <a:pt x="312590" y="2524428"/>
                          <a:pt x="0" y="2509440"/>
                        </a:cubicBezTo>
                        <a:cubicBezTo>
                          <a:pt x="9970" y="2327959"/>
                          <a:pt x="1984" y="2186305"/>
                          <a:pt x="0" y="2091200"/>
                        </a:cubicBezTo>
                        <a:cubicBezTo>
                          <a:pt x="-161339" y="1988304"/>
                          <a:pt x="-170166" y="1937383"/>
                          <a:pt x="-318295" y="1838717"/>
                        </a:cubicBezTo>
                        <a:cubicBezTo>
                          <a:pt x="-198783" y="1672437"/>
                          <a:pt x="-70595" y="1568807"/>
                          <a:pt x="0" y="1463840"/>
                        </a:cubicBezTo>
                        <a:cubicBezTo>
                          <a:pt x="2969" y="1335979"/>
                          <a:pt x="-14312" y="1193556"/>
                          <a:pt x="0" y="946617"/>
                        </a:cubicBezTo>
                        <a:cubicBezTo>
                          <a:pt x="14312" y="699678"/>
                          <a:pt x="-2614" y="618379"/>
                          <a:pt x="0" y="429393"/>
                        </a:cubicBezTo>
                        <a:cubicBezTo>
                          <a:pt x="2614" y="240407"/>
                          <a:pt x="13975" y="12943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7" name="Imagen 56" descr="Diagrama&#10;&#10;Descripción generada automáticamente">
            <a:extLst>
              <a:ext uri="{FF2B5EF4-FFF2-40B4-BE49-F238E27FC236}">
                <a16:creationId xmlns:a16="http://schemas.microsoft.com/office/drawing/2014/main" id="{371B21BC-A932-C3D9-AECC-D6769413B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814" y="1714161"/>
            <a:ext cx="1797289" cy="837719"/>
          </a:xfrm>
          <a:prstGeom prst="rect">
            <a:avLst/>
          </a:prstGeom>
        </p:spPr>
      </p:pic>
      <p:sp>
        <p:nvSpPr>
          <p:cNvPr id="58" name="CuadroTexto 57">
            <a:extLst>
              <a:ext uri="{FF2B5EF4-FFF2-40B4-BE49-F238E27FC236}">
                <a16:creationId xmlns:a16="http://schemas.microsoft.com/office/drawing/2014/main" id="{17492DD5-13F9-8F16-F0A0-AA7BF7D98D87}"/>
              </a:ext>
            </a:extLst>
          </p:cNvPr>
          <p:cNvSpPr txBox="1"/>
          <p:nvPr/>
        </p:nvSpPr>
        <p:spPr>
          <a:xfrm>
            <a:off x="5802659" y="750077"/>
            <a:ext cx="3191649" cy="975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gn="just">
              <a:buClr>
                <a:schemeClr val="lt1"/>
              </a:buClr>
              <a:buSzPts val="1800"/>
              <a:buFont typeface="Arial" panose="020B0604020202020204" pitchFamily="34" charset="0"/>
              <a:buChar char="•"/>
              <a:defRPr>
                <a:solidFill>
                  <a:schemeClr val="lt1"/>
                </a:solidFill>
                <a:latin typeface="Maven Pro"/>
                <a:ea typeface="Maven Pro"/>
                <a:cs typeface="Maven Pro"/>
                <a:sym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pPr marL="0" indent="0">
              <a:buNone/>
            </a:pPr>
            <a:r>
              <a:rPr lang="es-MX" sz="1100" dirty="0"/>
              <a:t>Debemos analizar si la serie es estacionaria, para esto se puede utilizar la prueba de raíz unitaria de Dickey-Fuller, donde el juego de hipótesis es el siguiente:</a:t>
            </a:r>
          </a:p>
          <a:p>
            <a:pPr marL="0" indent="0">
              <a:buNone/>
            </a:pPr>
            <a:r>
              <a:rPr lang="es-MX" sz="1100" dirty="0"/>
              <a:t>H0: No es estacionara vs H1: Es estacionara</a:t>
            </a:r>
          </a:p>
        </p:txBody>
      </p:sp>
      <p:sp>
        <p:nvSpPr>
          <p:cNvPr id="60" name="Bocadillo: rectángulo 59">
            <a:extLst>
              <a:ext uri="{FF2B5EF4-FFF2-40B4-BE49-F238E27FC236}">
                <a16:creationId xmlns:a16="http://schemas.microsoft.com/office/drawing/2014/main" id="{7431D3C8-8FA4-5B61-E7D8-38028E87980E}"/>
              </a:ext>
            </a:extLst>
          </p:cNvPr>
          <p:cNvSpPr/>
          <p:nvPr/>
        </p:nvSpPr>
        <p:spPr>
          <a:xfrm flipH="1">
            <a:off x="243591" y="1014964"/>
            <a:ext cx="2725756" cy="2226322"/>
          </a:xfrm>
          <a:prstGeom prst="wedgeRectCallout">
            <a:avLst>
              <a:gd name="adj1" fmla="val -73244"/>
              <a:gd name="adj2" fmla="val 19621"/>
            </a:avLst>
          </a:prstGeom>
          <a:noFill/>
          <a:ln w="9525">
            <a:solidFill>
              <a:srgbClr val="00CFCC"/>
            </a:solidFill>
            <a:extLst>
              <a:ext uri="{C807C97D-BFC1-408E-A445-0C87EB9F89A2}">
                <ask:lineSketchStyleProps xmlns:ask="http://schemas.microsoft.com/office/drawing/2018/sketchyshapes" sd="1864960491">
                  <a:custGeom>
                    <a:avLst/>
                    <a:gdLst>
                      <a:gd name="connsiteX0" fmla="*/ 0 w 3915553"/>
                      <a:gd name="connsiteY0" fmla="*/ 0 h 2509440"/>
                      <a:gd name="connsiteX1" fmla="*/ 652592 w 3915553"/>
                      <a:gd name="connsiteY1" fmla="*/ 0 h 2509440"/>
                      <a:gd name="connsiteX2" fmla="*/ 652592 w 3915553"/>
                      <a:gd name="connsiteY2" fmla="*/ 0 h 2509440"/>
                      <a:gd name="connsiteX3" fmla="*/ 1151825 w 3915553"/>
                      <a:gd name="connsiteY3" fmla="*/ 0 h 2509440"/>
                      <a:gd name="connsiteX4" fmla="*/ 1631480 w 3915553"/>
                      <a:gd name="connsiteY4" fmla="*/ 0 h 2509440"/>
                      <a:gd name="connsiteX5" fmla="*/ 2225339 w 3915553"/>
                      <a:gd name="connsiteY5" fmla="*/ 0 h 2509440"/>
                      <a:gd name="connsiteX6" fmla="*/ 2819198 w 3915553"/>
                      <a:gd name="connsiteY6" fmla="*/ 0 h 2509440"/>
                      <a:gd name="connsiteX7" fmla="*/ 3390216 w 3915553"/>
                      <a:gd name="connsiteY7" fmla="*/ 0 h 2509440"/>
                      <a:gd name="connsiteX8" fmla="*/ 3915553 w 3915553"/>
                      <a:gd name="connsiteY8" fmla="*/ 0 h 2509440"/>
                      <a:gd name="connsiteX9" fmla="*/ 3915553 w 3915553"/>
                      <a:gd name="connsiteY9" fmla="*/ 444031 h 2509440"/>
                      <a:gd name="connsiteX10" fmla="*/ 3915553 w 3915553"/>
                      <a:gd name="connsiteY10" fmla="*/ 946617 h 2509440"/>
                      <a:gd name="connsiteX11" fmla="*/ 3915553 w 3915553"/>
                      <a:gd name="connsiteY11" fmla="*/ 1463840 h 2509440"/>
                      <a:gd name="connsiteX12" fmla="*/ 3915553 w 3915553"/>
                      <a:gd name="connsiteY12" fmla="*/ 1463840 h 2509440"/>
                      <a:gd name="connsiteX13" fmla="*/ 3915553 w 3915553"/>
                      <a:gd name="connsiteY13" fmla="*/ 2091200 h 2509440"/>
                      <a:gd name="connsiteX14" fmla="*/ 3915553 w 3915553"/>
                      <a:gd name="connsiteY14" fmla="*/ 2509440 h 2509440"/>
                      <a:gd name="connsiteX15" fmla="*/ 3390216 w 3915553"/>
                      <a:gd name="connsiteY15" fmla="*/ 2509440 h 2509440"/>
                      <a:gd name="connsiteX16" fmla="*/ 2864879 w 3915553"/>
                      <a:gd name="connsiteY16" fmla="*/ 2509440 h 2509440"/>
                      <a:gd name="connsiteX17" fmla="*/ 2316702 w 3915553"/>
                      <a:gd name="connsiteY17" fmla="*/ 2509440 h 2509440"/>
                      <a:gd name="connsiteX18" fmla="*/ 1631480 w 3915553"/>
                      <a:gd name="connsiteY18" fmla="*/ 2509440 h 2509440"/>
                      <a:gd name="connsiteX19" fmla="*/ 1132247 w 3915553"/>
                      <a:gd name="connsiteY19" fmla="*/ 2509440 h 2509440"/>
                      <a:gd name="connsiteX20" fmla="*/ 652592 w 3915553"/>
                      <a:gd name="connsiteY20" fmla="*/ 2509440 h 2509440"/>
                      <a:gd name="connsiteX21" fmla="*/ 652592 w 3915553"/>
                      <a:gd name="connsiteY21" fmla="*/ 2509440 h 2509440"/>
                      <a:gd name="connsiteX22" fmla="*/ 0 w 3915553"/>
                      <a:gd name="connsiteY22" fmla="*/ 2509440 h 2509440"/>
                      <a:gd name="connsiteX23" fmla="*/ 0 w 3915553"/>
                      <a:gd name="connsiteY23" fmla="*/ 2091200 h 2509440"/>
                      <a:gd name="connsiteX24" fmla="*/ -318295 w 3915553"/>
                      <a:gd name="connsiteY24" fmla="*/ 1838717 h 2509440"/>
                      <a:gd name="connsiteX25" fmla="*/ 0 w 3915553"/>
                      <a:gd name="connsiteY25" fmla="*/ 1463840 h 2509440"/>
                      <a:gd name="connsiteX26" fmla="*/ 0 w 3915553"/>
                      <a:gd name="connsiteY26" fmla="*/ 946617 h 2509440"/>
                      <a:gd name="connsiteX27" fmla="*/ 0 w 3915553"/>
                      <a:gd name="connsiteY27" fmla="*/ 429393 h 2509440"/>
                      <a:gd name="connsiteX28" fmla="*/ 0 w 3915553"/>
                      <a:gd name="connsiteY28" fmla="*/ 0 h 25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5553" h="2509440" extrusionOk="0">
                        <a:moveTo>
                          <a:pt x="0" y="0"/>
                        </a:moveTo>
                        <a:cubicBezTo>
                          <a:pt x="286032" y="95"/>
                          <a:pt x="485187" y="-11124"/>
                          <a:pt x="652592" y="0"/>
                        </a:cubicBezTo>
                        <a:lnTo>
                          <a:pt x="652592" y="0"/>
                        </a:lnTo>
                        <a:cubicBezTo>
                          <a:pt x="753193" y="8033"/>
                          <a:pt x="1015797" y="-210"/>
                          <a:pt x="1151825" y="0"/>
                        </a:cubicBezTo>
                        <a:cubicBezTo>
                          <a:pt x="1287853" y="210"/>
                          <a:pt x="1494049" y="22976"/>
                          <a:pt x="1631480" y="0"/>
                        </a:cubicBezTo>
                        <a:cubicBezTo>
                          <a:pt x="1835158" y="-1213"/>
                          <a:pt x="2088562" y="10253"/>
                          <a:pt x="2225339" y="0"/>
                        </a:cubicBezTo>
                        <a:cubicBezTo>
                          <a:pt x="2362116" y="-10253"/>
                          <a:pt x="2591583" y="9663"/>
                          <a:pt x="2819198" y="0"/>
                        </a:cubicBezTo>
                        <a:cubicBezTo>
                          <a:pt x="3046813" y="-9663"/>
                          <a:pt x="3221039" y="-1991"/>
                          <a:pt x="3390216" y="0"/>
                        </a:cubicBezTo>
                        <a:cubicBezTo>
                          <a:pt x="3559393" y="1991"/>
                          <a:pt x="3683697" y="-23542"/>
                          <a:pt x="3915553" y="0"/>
                        </a:cubicBezTo>
                        <a:cubicBezTo>
                          <a:pt x="3908506" y="220080"/>
                          <a:pt x="3930925" y="351942"/>
                          <a:pt x="3915553" y="444031"/>
                        </a:cubicBezTo>
                        <a:cubicBezTo>
                          <a:pt x="3900181" y="536120"/>
                          <a:pt x="3910755" y="756130"/>
                          <a:pt x="3915553" y="946617"/>
                        </a:cubicBezTo>
                        <a:cubicBezTo>
                          <a:pt x="3920351" y="1137104"/>
                          <a:pt x="3938531" y="1257799"/>
                          <a:pt x="3915553" y="1463840"/>
                        </a:cubicBezTo>
                        <a:lnTo>
                          <a:pt x="3915553" y="1463840"/>
                        </a:lnTo>
                        <a:cubicBezTo>
                          <a:pt x="3918884" y="1617802"/>
                          <a:pt x="3940617" y="1809965"/>
                          <a:pt x="3915553" y="2091200"/>
                        </a:cubicBezTo>
                        <a:cubicBezTo>
                          <a:pt x="3920956" y="2245664"/>
                          <a:pt x="3916947" y="2345271"/>
                          <a:pt x="3915553" y="2509440"/>
                        </a:cubicBezTo>
                        <a:cubicBezTo>
                          <a:pt x="3721938" y="2501401"/>
                          <a:pt x="3637098" y="2497508"/>
                          <a:pt x="3390216" y="2509440"/>
                        </a:cubicBezTo>
                        <a:cubicBezTo>
                          <a:pt x="3143334" y="2521372"/>
                          <a:pt x="3111930" y="2526142"/>
                          <a:pt x="2864879" y="2509440"/>
                        </a:cubicBezTo>
                        <a:cubicBezTo>
                          <a:pt x="2617828" y="2492738"/>
                          <a:pt x="2512978" y="2491414"/>
                          <a:pt x="2316702" y="2509440"/>
                        </a:cubicBezTo>
                        <a:cubicBezTo>
                          <a:pt x="2120426" y="2527466"/>
                          <a:pt x="1839133" y="2516414"/>
                          <a:pt x="1631480" y="2509440"/>
                        </a:cubicBezTo>
                        <a:cubicBezTo>
                          <a:pt x="1474881" y="2498717"/>
                          <a:pt x="1305641" y="2485742"/>
                          <a:pt x="1132247" y="2509440"/>
                        </a:cubicBezTo>
                        <a:cubicBezTo>
                          <a:pt x="958853" y="2533138"/>
                          <a:pt x="790723" y="2509527"/>
                          <a:pt x="652592" y="2509440"/>
                        </a:cubicBezTo>
                        <a:lnTo>
                          <a:pt x="652592" y="2509440"/>
                        </a:lnTo>
                        <a:cubicBezTo>
                          <a:pt x="517624" y="2490869"/>
                          <a:pt x="312590" y="2524428"/>
                          <a:pt x="0" y="2509440"/>
                        </a:cubicBezTo>
                        <a:cubicBezTo>
                          <a:pt x="9970" y="2327959"/>
                          <a:pt x="1984" y="2186305"/>
                          <a:pt x="0" y="2091200"/>
                        </a:cubicBezTo>
                        <a:cubicBezTo>
                          <a:pt x="-161339" y="1988304"/>
                          <a:pt x="-170166" y="1937383"/>
                          <a:pt x="-318295" y="1838717"/>
                        </a:cubicBezTo>
                        <a:cubicBezTo>
                          <a:pt x="-198783" y="1672437"/>
                          <a:pt x="-70595" y="1568807"/>
                          <a:pt x="0" y="1463840"/>
                        </a:cubicBezTo>
                        <a:cubicBezTo>
                          <a:pt x="2969" y="1335979"/>
                          <a:pt x="-14312" y="1193556"/>
                          <a:pt x="0" y="946617"/>
                        </a:cubicBezTo>
                        <a:cubicBezTo>
                          <a:pt x="14312" y="699678"/>
                          <a:pt x="-2614" y="618379"/>
                          <a:pt x="0" y="429393"/>
                        </a:cubicBezTo>
                        <a:cubicBezTo>
                          <a:pt x="2614" y="240407"/>
                          <a:pt x="13975" y="12943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uadroTexto 60">
            <a:extLst>
              <a:ext uri="{FF2B5EF4-FFF2-40B4-BE49-F238E27FC236}">
                <a16:creationId xmlns:a16="http://schemas.microsoft.com/office/drawing/2014/main" id="{EAAB304D-27C6-DCDA-8A71-679EE130EA76}"/>
              </a:ext>
            </a:extLst>
          </p:cNvPr>
          <p:cNvSpPr txBox="1"/>
          <p:nvPr/>
        </p:nvSpPr>
        <p:spPr>
          <a:xfrm>
            <a:off x="243591" y="1048395"/>
            <a:ext cx="2655940" cy="2192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gn="just">
              <a:buClr>
                <a:schemeClr val="lt1"/>
              </a:buClr>
              <a:buSzPts val="1800"/>
              <a:buFont typeface="Arial" panose="020B0604020202020204" pitchFamily="34" charset="0"/>
              <a:buChar char="•"/>
              <a:defRPr>
                <a:solidFill>
                  <a:schemeClr val="lt1"/>
                </a:solidFill>
                <a:latin typeface="Maven Pro"/>
                <a:ea typeface="Maven Pro"/>
                <a:cs typeface="Maven Pro"/>
                <a:sym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sym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sym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pPr marL="0" indent="0">
              <a:buNone/>
            </a:pPr>
            <a:r>
              <a:rPr lang="es-MX" sz="1100" dirty="0"/>
              <a:t>Es necesario utilizar la </a:t>
            </a:r>
            <a:r>
              <a:rPr lang="es-MX" sz="1100" b="1" dirty="0"/>
              <a:t>Función de Autocorrelación (FAC) </a:t>
            </a:r>
            <a:r>
              <a:rPr lang="es-MX" sz="1100" dirty="0"/>
              <a:t>para conocer el número de componentes autorregresivos p, y la </a:t>
            </a:r>
            <a:r>
              <a:rPr lang="es-MX" sz="1100" b="1" dirty="0"/>
              <a:t>Función de Autocorrelación Parcial (FACP) </a:t>
            </a:r>
            <a:r>
              <a:rPr lang="es-MX" sz="1100" dirty="0"/>
              <a:t>para identificar el número de componentes con media móvil q. </a:t>
            </a:r>
          </a:p>
          <a:p>
            <a:pPr marL="0" indent="0">
              <a:buNone/>
            </a:pPr>
            <a:r>
              <a:rPr lang="es-MX" sz="1100" dirty="0"/>
              <a:t>Posteriormente, se generan los correlogramas </a:t>
            </a:r>
            <a:r>
              <a:rPr lang="es-MX" sz="1100" dirty="0">
                <a:latin typeface="Times New Roman" panose="02020603050405020304" pitchFamily="18" charset="0"/>
                <a:cs typeface="Times New Roman" panose="02020603050405020304" pitchFamily="18" charset="0"/>
              </a:rPr>
              <a:t>—</a:t>
            </a:r>
            <a:r>
              <a:rPr lang="es-MX" sz="1100" dirty="0"/>
              <a:t>herramienta gráfica para obtener los valores de p y q dependiendo de sus características</a:t>
            </a:r>
            <a:r>
              <a:rPr lang="es-MX" sz="1100" dirty="0">
                <a:latin typeface="Times New Roman" panose="02020603050405020304" pitchFamily="18" charset="0"/>
                <a:cs typeface="Times New Roman" panose="02020603050405020304" pitchFamily="18" charset="0"/>
              </a:rPr>
              <a:t>―</a:t>
            </a:r>
            <a:r>
              <a:rPr lang="es-MX" sz="1100" dirty="0"/>
              <a:t> para ambos parámetros.</a:t>
            </a:r>
          </a:p>
        </p:txBody>
      </p:sp>
      <p:sp>
        <p:nvSpPr>
          <p:cNvPr id="64" name="Bocadillo: rectángulo 63">
            <a:extLst>
              <a:ext uri="{FF2B5EF4-FFF2-40B4-BE49-F238E27FC236}">
                <a16:creationId xmlns:a16="http://schemas.microsoft.com/office/drawing/2014/main" id="{95E86B42-E612-E1F9-5AB7-71C1CE5D5F5A}"/>
              </a:ext>
            </a:extLst>
          </p:cNvPr>
          <p:cNvSpPr/>
          <p:nvPr/>
        </p:nvSpPr>
        <p:spPr>
          <a:xfrm flipH="1">
            <a:off x="208683" y="3344884"/>
            <a:ext cx="2725756" cy="1386941"/>
          </a:xfrm>
          <a:prstGeom prst="wedgeRectCallout">
            <a:avLst>
              <a:gd name="adj1" fmla="val -49810"/>
              <a:gd name="adj2" fmla="val 21765"/>
            </a:avLst>
          </a:prstGeom>
          <a:noFill/>
          <a:ln w="9525">
            <a:solidFill>
              <a:srgbClr val="00CFCC"/>
            </a:solidFill>
            <a:extLst>
              <a:ext uri="{C807C97D-BFC1-408E-A445-0C87EB9F89A2}">
                <ask:lineSketchStyleProps xmlns:ask="http://schemas.microsoft.com/office/drawing/2018/sketchyshapes" sd="1864960491">
                  <a:custGeom>
                    <a:avLst/>
                    <a:gdLst>
                      <a:gd name="connsiteX0" fmla="*/ 0 w 3915553"/>
                      <a:gd name="connsiteY0" fmla="*/ 0 h 2509440"/>
                      <a:gd name="connsiteX1" fmla="*/ 652592 w 3915553"/>
                      <a:gd name="connsiteY1" fmla="*/ 0 h 2509440"/>
                      <a:gd name="connsiteX2" fmla="*/ 652592 w 3915553"/>
                      <a:gd name="connsiteY2" fmla="*/ 0 h 2509440"/>
                      <a:gd name="connsiteX3" fmla="*/ 1151825 w 3915553"/>
                      <a:gd name="connsiteY3" fmla="*/ 0 h 2509440"/>
                      <a:gd name="connsiteX4" fmla="*/ 1631480 w 3915553"/>
                      <a:gd name="connsiteY4" fmla="*/ 0 h 2509440"/>
                      <a:gd name="connsiteX5" fmla="*/ 2225339 w 3915553"/>
                      <a:gd name="connsiteY5" fmla="*/ 0 h 2509440"/>
                      <a:gd name="connsiteX6" fmla="*/ 2819198 w 3915553"/>
                      <a:gd name="connsiteY6" fmla="*/ 0 h 2509440"/>
                      <a:gd name="connsiteX7" fmla="*/ 3390216 w 3915553"/>
                      <a:gd name="connsiteY7" fmla="*/ 0 h 2509440"/>
                      <a:gd name="connsiteX8" fmla="*/ 3915553 w 3915553"/>
                      <a:gd name="connsiteY8" fmla="*/ 0 h 2509440"/>
                      <a:gd name="connsiteX9" fmla="*/ 3915553 w 3915553"/>
                      <a:gd name="connsiteY9" fmla="*/ 444031 h 2509440"/>
                      <a:gd name="connsiteX10" fmla="*/ 3915553 w 3915553"/>
                      <a:gd name="connsiteY10" fmla="*/ 946617 h 2509440"/>
                      <a:gd name="connsiteX11" fmla="*/ 3915553 w 3915553"/>
                      <a:gd name="connsiteY11" fmla="*/ 1463840 h 2509440"/>
                      <a:gd name="connsiteX12" fmla="*/ 3915553 w 3915553"/>
                      <a:gd name="connsiteY12" fmla="*/ 1463840 h 2509440"/>
                      <a:gd name="connsiteX13" fmla="*/ 3915553 w 3915553"/>
                      <a:gd name="connsiteY13" fmla="*/ 2091200 h 2509440"/>
                      <a:gd name="connsiteX14" fmla="*/ 3915553 w 3915553"/>
                      <a:gd name="connsiteY14" fmla="*/ 2509440 h 2509440"/>
                      <a:gd name="connsiteX15" fmla="*/ 3390216 w 3915553"/>
                      <a:gd name="connsiteY15" fmla="*/ 2509440 h 2509440"/>
                      <a:gd name="connsiteX16" fmla="*/ 2864879 w 3915553"/>
                      <a:gd name="connsiteY16" fmla="*/ 2509440 h 2509440"/>
                      <a:gd name="connsiteX17" fmla="*/ 2316702 w 3915553"/>
                      <a:gd name="connsiteY17" fmla="*/ 2509440 h 2509440"/>
                      <a:gd name="connsiteX18" fmla="*/ 1631480 w 3915553"/>
                      <a:gd name="connsiteY18" fmla="*/ 2509440 h 2509440"/>
                      <a:gd name="connsiteX19" fmla="*/ 1132247 w 3915553"/>
                      <a:gd name="connsiteY19" fmla="*/ 2509440 h 2509440"/>
                      <a:gd name="connsiteX20" fmla="*/ 652592 w 3915553"/>
                      <a:gd name="connsiteY20" fmla="*/ 2509440 h 2509440"/>
                      <a:gd name="connsiteX21" fmla="*/ 652592 w 3915553"/>
                      <a:gd name="connsiteY21" fmla="*/ 2509440 h 2509440"/>
                      <a:gd name="connsiteX22" fmla="*/ 0 w 3915553"/>
                      <a:gd name="connsiteY22" fmla="*/ 2509440 h 2509440"/>
                      <a:gd name="connsiteX23" fmla="*/ 0 w 3915553"/>
                      <a:gd name="connsiteY23" fmla="*/ 2091200 h 2509440"/>
                      <a:gd name="connsiteX24" fmla="*/ -318295 w 3915553"/>
                      <a:gd name="connsiteY24" fmla="*/ 1838717 h 2509440"/>
                      <a:gd name="connsiteX25" fmla="*/ 0 w 3915553"/>
                      <a:gd name="connsiteY25" fmla="*/ 1463840 h 2509440"/>
                      <a:gd name="connsiteX26" fmla="*/ 0 w 3915553"/>
                      <a:gd name="connsiteY26" fmla="*/ 946617 h 2509440"/>
                      <a:gd name="connsiteX27" fmla="*/ 0 w 3915553"/>
                      <a:gd name="connsiteY27" fmla="*/ 429393 h 2509440"/>
                      <a:gd name="connsiteX28" fmla="*/ 0 w 3915553"/>
                      <a:gd name="connsiteY28" fmla="*/ 0 h 25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5553" h="2509440" extrusionOk="0">
                        <a:moveTo>
                          <a:pt x="0" y="0"/>
                        </a:moveTo>
                        <a:cubicBezTo>
                          <a:pt x="286032" y="95"/>
                          <a:pt x="485187" y="-11124"/>
                          <a:pt x="652592" y="0"/>
                        </a:cubicBezTo>
                        <a:lnTo>
                          <a:pt x="652592" y="0"/>
                        </a:lnTo>
                        <a:cubicBezTo>
                          <a:pt x="753193" y="8033"/>
                          <a:pt x="1015797" y="-210"/>
                          <a:pt x="1151825" y="0"/>
                        </a:cubicBezTo>
                        <a:cubicBezTo>
                          <a:pt x="1287853" y="210"/>
                          <a:pt x="1494049" y="22976"/>
                          <a:pt x="1631480" y="0"/>
                        </a:cubicBezTo>
                        <a:cubicBezTo>
                          <a:pt x="1835158" y="-1213"/>
                          <a:pt x="2088562" y="10253"/>
                          <a:pt x="2225339" y="0"/>
                        </a:cubicBezTo>
                        <a:cubicBezTo>
                          <a:pt x="2362116" y="-10253"/>
                          <a:pt x="2591583" y="9663"/>
                          <a:pt x="2819198" y="0"/>
                        </a:cubicBezTo>
                        <a:cubicBezTo>
                          <a:pt x="3046813" y="-9663"/>
                          <a:pt x="3221039" y="-1991"/>
                          <a:pt x="3390216" y="0"/>
                        </a:cubicBezTo>
                        <a:cubicBezTo>
                          <a:pt x="3559393" y="1991"/>
                          <a:pt x="3683697" y="-23542"/>
                          <a:pt x="3915553" y="0"/>
                        </a:cubicBezTo>
                        <a:cubicBezTo>
                          <a:pt x="3908506" y="220080"/>
                          <a:pt x="3930925" y="351942"/>
                          <a:pt x="3915553" y="444031"/>
                        </a:cubicBezTo>
                        <a:cubicBezTo>
                          <a:pt x="3900181" y="536120"/>
                          <a:pt x="3910755" y="756130"/>
                          <a:pt x="3915553" y="946617"/>
                        </a:cubicBezTo>
                        <a:cubicBezTo>
                          <a:pt x="3920351" y="1137104"/>
                          <a:pt x="3938531" y="1257799"/>
                          <a:pt x="3915553" y="1463840"/>
                        </a:cubicBezTo>
                        <a:lnTo>
                          <a:pt x="3915553" y="1463840"/>
                        </a:lnTo>
                        <a:cubicBezTo>
                          <a:pt x="3918884" y="1617802"/>
                          <a:pt x="3940617" y="1809965"/>
                          <a:pt x="3915553" y="2091200"/>
                        </a:cubicBezTo>
                        <a:cubicBezTo>
                          <a:pt x="3920956" y="2245664"/>
                          <a:pt x="3916947" y="2345271"/>
                          <a:pt x="3915553" y="2509440"/>
                        </a:cubicBezTo>
                        <a:cubicBezTo>
                          <a:pt x="3721938" y="2501401"/>
                          <a:pt x="3637098" y="2497508"/>
                          <a:pt x="3390216" y="2509440"/>
                        </a:cubicBezTo>
                        <a:cubicBezTo>
                          <a:pt x="3143334" y="2521372"/>
                          <a:pt x="3111930" y="2526142"/>
                          <a:pt x="2864879" y="2509440"/>
                        </a:cubicBezTo>
                        <a:cubicBezTo>
                          <a:pt x="2617828" y="2492738"/>
                          <a:pt x="2512978" y="2491414"/>
                          <a:pt x="2316702" y="2509440"/>
                        </a:cubicBezTo>
                        <a:cubicBezTo>
                          <a:pt x="2120426" y="2527466"/>
                          <a:pt x="1839133" y="2516414"/>
                          <a:pt x="1631480" y="2509440"/>
                        </a:cubicBezTo>
                        <a:cubicBezTo>
                          <a:pt x="1474881" y="2498717"/>
                          <a:pt x="1305641" y="2485742"/>
                          <a:pt x="1132247" y="2509440"/>
                        </a:cubicBezTo>
                        <a:cubicBezTo>
                          <a:pt x="958853" y="2533138"/>
                          <a:pt x="790723" y="2509527"/>
                          <a:pt x="652592" y="2509440"/>
                        </a:cubicBezTo>
                        <a:lnTo>
                          <a:pt x="652592" y="2509440"/>
                        </a:lnTo>
                        <a:cubicBezTo>
                          <a:pt x="517624" y="2490869"/>
                          <a:pt x="312590" y="2524428"/>
                          <a:pt x="0" y="2509440"/>
                        </a:cubicBezTo>
                        <a:cubicBezTo>
                          <a:pt x="9970" y="2327959"/>
                          <a:pt x="1984" y="2186305"/>
                          <a:pt x="0" y="2091200"/>
                        </a:cubicBezTo>
                        <a:cubicBezTo>
                          <a:pt x="-161339" y="1988304"/>
                          <a:pt x="-170166" y="1937383"/>
                          <a:pt x="-318295" y="1838717"/>
                        </a:cubicBezTo>
                        <a:cubicBezTo>
                          <a:pt x="-198783" y="1672437"/>
                          <a:pt x="-70595" y="1568807"/>
                          <a:pt x="0" y="1463840"/>
                        </a:cubicBezTo>
                        <a:cubicBezTo>
                          <a:pt x="2969" y="1335979"/>
                          <a:pt x="-14312" y="1193556"/>
                          <a:pt x="0" y="946617"/>
                        </a:cubicBezTo>
                        <a:cubicBezTo>
                          <a:pt x="14312" y="699678"/>
                          <a:pt x="-2614" y="618379"/>
                          <a:pt x="0" y="429393"/>
                        </a:cubicBezTo>
                        <a:cubicBezTo>
                          <a:pt x="2614" y="240407"/>
                          <a:pt x="13975" y="12943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uadroTexto 64">
            <a:extLst>
              <a:ext uri="{FF2B5EF4-FFF2-40B4-BE49-F238E27FC236}">
                <a16:creationId xmlns:a16="http://schemas.microsoft.com/office/drawing/2014/main" id="{6BAB07FB-B5CA-9760-2DE3-7A47F2C05BE8}"/>
              </a:ext>
            </a:extLst>
          </p:cNvPr>
          <p:cNvSpPr txBox="1"/>
          <p:nvPr/>
        </p:nvSpPr>
        <p:spPr>
          <a:xfrm>
            <a:off x="208683" y="3344884"/>
            <a:ext cx="2725756" cy="1386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buClr>
                <a:schemeClr val="lt1"/>
              </a:buClr>
              <a:buSzPts val="1800"/>
              <a:buFont typeface="Arial" panose="020B0604020202020204" pitchFamily="34" charset="0"/>
              <a:buNone/>
              <a:defRPr sz="1100">
                <a:solidFill>
                  <a:schemeClr val="lt1"/>
                </a:solidFill>
                <a:latin typeface="Maven Pro"/>
                <a:ea typeface="Maven Pro"/>
                <a:cs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defRPr>
            </a:lvl9pPr>
          </a:lstStyle>
          <a:p>
            <a:r>
              <a:rPr lang="es-MX" sz="1050" dirty="0"/>
              <a:t>No existe una forma exacta de seleccionar los parámetros p y q, por lo cual, es recomendable proponer otros modelos con diferentes parámetros.</a:t>
            </a:r>
          </a:p>
          <a:p>
            <a:r>
              <a:rPr lang="es-MX" sz="1050" dirty="0"/>
              <a:t>Los criterios de Akaike y Bayesiano proporcionan información de la calidad de los modelos permitiendo seleccionar el mejor.</a:t>
            </a:r>
          </a:p>
        </p:txBody>
      </p:sp>
      <p:sp>
        <p:nvSpPr>
          <p:cNvPr id="66" name="Bocadillo: rectángulo 65">
            <a:extLst>
              <a:ext uri="{FF2B5EF4-FFF2-40B4-BE49-F238E27FC236}">
                <a16:creationId xmlns:a16="http://schemas.microsoft.com/office/drawing/2014/main" id="{E33345F7-3CD0-EAF5-05F8-E789E44105BE}"/>
              </a:ext>
            </a:extLst>
          </p:cNvPr>
          <p:cNvSpPr/>
          <p:nvPr/>
        </p:nvSpPr>
        <p:spPr>
          <a:xfrm>
            <a:off x="6099224" y="3276566"/>
            <a:ext cx="2621030" cy="1368677"/>
          </a:xfrm>
          <a:prstGeom prst="wedgeRectCallout">
            <a:avLst>
              <a:gd name="adj1" fmla="val -67375"/>
              <a:gd name="adj2" fmla="val 2632"/>
            </a:avLst>
          </a:prstGeom>
          <a:noFill/>
          <a:ln w="9525">
            <a:solidFill>
              <a:srgbClr val="FF9973"/>
            </a:solidFill>
            <a:extLst>
              <a:ext uri="{C807C97D-BFC1-408E-A445-0C87EB9F89A2}">
                <ask:lineSketchStyleProps xmlns:ask="http://schemas.microsoft.com/office/drawing/2018/sketchyshapes" sd="1864960491">
                  <a:custGeom>
                    <a:avLst/>
                    <a:gdLst>
                      <a:gd name="connsiteX0" fmla="*/ 0 w 3915553"/>
                      <a:gd name="connsiteY0" fmla="*/ 0 h 2509440"/>
                      <a:gd name="connsiteX1" fmla="*/ 652592 w 3915553"/>
                      <a:gd name="connsiteY1" fmla="*/ 0 h 2509440"/>
                      <a:gd name="connsiteX2" fmla="*/ 652592 w 3915553"/>
                      <a:gd name="connsiteY2" fmla="*/ 0 h 2509440"/>
                      <a:gd name="connsiteX3" fmla="*/ 1151825 w 3915553"/>
                      <a:gd name="connsiteY3" fmla="*/ 0 h 2509440"/>
                      <a:gd name="connsiteX4" fmla="*/ 1631480 w 3915553"/>
                      <a:gd name="connsiteY4" fmla="*/ 0 h 2509440"/>
                      <a:gd name="connsiteX5" fmla="*/ 2225339 w 3915553"/>
                      <a:gd name="connsiteY5" fmla="*/ 0 h 2509440"/>
                      <a:gd name="connsiteX6" fmla="*/ 2819198 w 3915553"/>
                      <a:gd name="connsiteY6" fmla="*/ 0 h 2509440"/>
                      <a:gd name="connsiteX7" fmla="*/ 3390216 w 3915553"/>
                      <a:gd name="connsiteY7" fmla="*/ 0 h 2509440"/>
                      <a:gd name="connsiteX8" fmla="*/ 3915553 w 3915553"/>
                      <a:gd name="connsiteY8" fmla="*/ 0 h 2509440"/>
                      <a:gd name="connsiteX9" fmla="*/ 3915553 w 3915553"/>
                      <a:gd name="connsiteY9" fmla="*/ 444031 h 2509440"/>
                      <a:gd name="connsiteX10" fmla="*/ 3915553 w 3915553"/>
                      <a:gd name="connsiteY10" fmla="*/ 946617 h 2509440"/>
                      <a:gd name="connsiteX11" fmla="*/ 3915553 w 3915553"/>
                      <a:gd name="connsiteY11" fmla="*/ 1463840 h 2509440"/>
                      <a:gd name="connsiteX12" fmla="*/ 3915553 w 3915553"/>
                      <a:gd name="connsiteY12" fmla="*/ 1463840 h 2509440"/>
                      <a:gd name="connsiteX13" fmla="*/ 3915553 w 3915553"/>
                      <a:gd name="connsiteY13" fmla="*/ 2091200 h 2509440"/>
                      <a:gd name="connsiteX14" fmla="*/ 3915553 w 3915553"/>
                      <a:gd name="connsiteY14" fmla="*/ 2509440 h 2509440"/>
                      <a:gd name="connsiteX15" fmla="*/ 3390216 w 3915553"/>
                      <a:gd name="connsiteY15" fmla="*/ 2509440 h 2509440"/>
                      <a:gd name="connsiteX16" fmla="*/ 2864879 w 3915553"/>
                      <a:gd name="connsiteY16" fmla="*/ 2509440 h 2509440"/>
                      <a:gd name="connsiteX17" fmla="*/ 2316702 w 3915553"/>
                      <a:gd name="connsiteY17" fmla="*/ 2509440 h 2509440"/>
                      <a:gd name="connsiteX18" fmla="*/ 1631480 w 3915553"/>
                      <a:gd name="connsiteY18" fmla="*/ 2509440 h 2509440"/>
                      <a:gd name="connsiteX19" fmla="*/ 1132247 w 3915553"/>
                      <a:gd name="connsiteY19" fmla="*/ 2509440 h 2509440"/>
                      <a:gd name="connsiteX20" fmla="*/ 652592 w 3915553"/>
                      <a:gd name="connsiteY20" fmla="*/ 2509440 h 2509440"/>
                      <a:gd name="connsiteX21" fmla="*/ 652592 w 3915553"/>
                      <a:gd name="connsiteY21" fmla="*/ 2509440 h 2509440"/>
                      <a:gd name="connsiteX22" fmla="*/ 0 w 3915553"/>
                      <a:gd name="connsiteY22" fmla="*/ 2509440 h 2509440"/>
                      <a:gd name="connsiteX23" fmla="*/ 0 w 3915553"/>
                      <a:gd name="connsiteY23" fmla="*/ 2091200 h 2509440"/>
                      <a:gd name="connsiteX24" fmla="*/ -318295 w 3915553"/>
                      <a:gd name="connsiteY24" fmla="*/ 1838717 h 2509440"/>
                      <a:gd name="connsiteX25" fmla="*/ 0 w 3915553"/>
                      <a:gd name="connsiteY25" fmla="*/ 1463840 h 2509440"/>
                      <a:gd name="connsiteX26" fmla="*/ 0 w 3915553"/>
                      <a:gd name="connsiteY26" fmla="*/ 946617 h 2509440"/>
                      <a:gd name="connsiteX27" fmla="*/ 0 w 3915553"/>
                      <a:gd name="connsiteY27" fmla="*/ 429393 h 2509440"/>
                      <a:gd name="connsiteX28" fmla="*/ 0 w 3915553"/>
                      <a:gd name="connsiteY28" fmla="*/ 0 h 25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5553" h="2509440" extrusionOk="0">
                        <a:moveTo>
                          <a:pt x="0" y="0"/>
                        </a:moveTo>
                        <a:cubicBezTo>
                          <a:pt x="286032" y="95"/>
                          <a:pt x="485187" y="-11124"/>
                          <a:pt x="652592" y="0"/>
                        </a:cubicBezTo>
                        <a:lnTo>
                          <a:pt x="652592" y="0"/>
                        </a:lnTo>
                        <a:cubicBezTo>
                          <a:pt x="753193" y="8033"/>
                          <a:pt x="1015797" y="-210"/>
                          <a:pt x="1151825" y="0"/>
                        </a:cubicBezTo>
                        <a:cubicBezTo>
                          <a:pt x="1287853" y="210"/>
                          <a:pt x="1494049" y="22976"/>
                          <a:pt x="1631480" y="0"/>
                        </a:cubicBezTo>
                        <a:cubicBezTo>
                          <a:pt x="1835158" y="-1213"/>
                          <a:pt x="2088562" y="10253"/>
                          <a:pt x="2225339" y="0"/>
                        </a:cubicBezTo>
                        <a:cubicBezTo>
                          <a:pt x="2362116" y="-10253"/>
                          <a:pt x="2591583" y="9663"/>
                          <a:pt x="2819198" y="0"/>
                        </a:cubicBezTo>
                        <a:cubicBezTo>
                          <a:pt x="3046813" y="-9663"/>
                          <a:pt x="3221039" y="-1991"/>
                          <a:pt x="3390216" y="0"/>
                        </a:cubicBezTo>
                        <a:cubicBezTo>
                          <a:pt x="3559393" y="1991"/>
                          <a:pt x="3683697" y="-23542"/>
                          <a:pt x="3915553" y="0"/>
                        </a:cubicBezTo>
                        <a:cubicBezTo>
                          <a:pt x="3908506" y="220080"/>
                          <a:pt x="3930925" y="351942"/>
                          <a:pt x="3915553" y="444031"/>
                        </a:cubicBezTo>
                        <a:cubicBezTo>
                          <a:pt x="3900181" y="536120"/>
                          <a:pt x="3910755" y="756130"/>
                          <a:pt x="3915553" y="946617"/>
                        </a:cubicBezTo>
                        <a:cubicBezTo>
                          <a:pt x="3920351" y="1137104"/>
                          <a:pt x="3938531" y="1257799"/>
                          <a:pt x="3915553" y="1463840"/>
                        </a:cubicBezTo>
                        <a:lnTo>
                          <a:pt x="3915553" y="1463840"/>
                        </a:lnTo>
                        <a:cubicBezTo>
                          <a:pt x="3918884" y="1617802"/>
                          <a:pt x="3940617" y="1809965"/>
                          <a:pt x="3915553" y="2091200"/>
                        </a:cubicBezTo>
                        <a:cubicBezTo>
                          <a:pt x="3920956" y="2245664"/>
                          <a:pt x="3916947" y="2345271"/>
                          <a:pt x="3915553" y="2509440"/>
                        </a:cubicBezTo>
                        <a:cubicBezTo>
                          <a:pt x="3721938" y="2501401"/>
                          <a:pt x="3637098" y="2497508"/>
                          <a:pt x="3390216" y="2509440"/>
                        </a:cubicBezTo>
                        <a:cubicBezTo>
                          <a:pt x="3143334" y="2521372"/>
                          <a:pt x="3111930" y="2526142"/>
                          <a:pt x="2864879" y="2509440"/>
                        </a:cubicBezTo>
                        <a:cubicBezTo>
                          <a:pt x="2617828" y="2492738"/>
                          <a:pt x="2512978" y="2491414"/>
                          <a:pt x="2316702" y="2509440"/>
                        </a:cubicBezTo>
                        <a:cubicBezTo>
                          <a:pt x="2120426" y="2527466"/>
                          <a:pt x="1839133" y="2516414"/>
                          <a:pt x="1631480" y="2509440"/>
                        </a:cubicBezTo>
                        <a:cubicBezTo>
                          <a:pt x="1474881" y="2498717"/>
                          <a:pt x="1305641" y="2485742"/>
                          <a:pt x="1132247" y="2509440"/>
                        </a:cubicBezTo>
                        <a:cubicBezTo>
                          <a:pt x="958853" y="2533138"/>
                          <a:pt x="790723" y="2509527"/>
                          <a:pt x="652592" y="2509440"/>
                        </a:cubicBezTo>
                        <a:lnTo>
                          <a:pt x="652592" y="2509440"/>
                        </a:lnTo>
                        <a:cubicBezTo>
                          <a:pt x="517624" y="2490869"/>
                          <a:pt x="312590" y="2524428"/>
                          <a:pt x="0" y="2509440"/>
                        </a:cubicBezTo>
                        <a:cubicBezTo>
                          <a:pt x="9970" y="2327959"/>
                          <a:pt x="1984" y="2186305"/>
                          <a:pt x="0" y="2091200"/>
                        </a:cubicBezTo>
                        <a:cubicBezTo>
                          <a:pt x="-161339" y="1988304"/>
                          <a:pt x="-170166" y="1937383"/>
                          <a:pt x="-318295" y="1838717"/>
                        </a:cubicBezTo>
                        <a:cubicBezTo>
                          <a:pt x="-198783" y="1672437"/>
                          <a:pt x="-70595" y="1568807"/>
                          <a:pt x="0" y="1463840"/>
                        </a:cubicBezTo>
                        <a:cubicBezTo>
                          <a:pt x="2969" y="1335979"/>
                          <a:pt x="-14312" y="1193556"/>
                          <a:pt x="0" y="946617"/>
                        </a:cubicBezTo>
                        <a:cubicBezTo>
                          <a:pt x="14312" y="699678"/>
                          <a:pt x="-2614" y="618379"/>
                          <a:pt x="0" y="429393"/>
                        </a:cubicBezTo>
                        <a:cubicBezTo>
                          <a:pt x="2614" y="240407"/>
                          <a:pt x="13975" y="12943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uadroTexto 66">
            <a:extLst>
              <a:ext uri="{FF2B5EF4-FFF2-40B4-BE49-F238E27FC236}">
                <a16:creationId xmlns:a16="http://schemas.microsoft.com/office/drawing/2014/main" id="{574780F9-5866-0B4D-9B1E-5B0B4AA15AD2}"/>
              </a:ext>
            </a:extLst>
          </p:cNvPr>
          <p:cNvSpPr txBox="1"/>
          <p:nvPr/>
        </p:nvSpPr>
        <p:spPr>
          <a:xfrm>
            <a:off x="6099224" y="3241286"/>
            <a:ext cx="2621030" cy="1368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buClr>
                <a:schemeClr val="lt1"/>
              </a:buClr>
              <a:buSzPts val="1800"/>
              <a:buFont typeface="Arial" panose="020B0604020202020204" pitchFamily="34" charset="0"/>
              <a:buNone/>
              <a:defRPr sz="1100">
                <a:solidFill>
                  <a:schemeClr val="lt1"/>
                </a:solidFill>
                <a:latin typeface="Maven Pro"/>
                <a:ea typeface="Maven Pro"/>
                <a:cs typeface="Maven Pro"/>
              </a:defRPr>
            </a:lvl1pPr>
            <a:lvl2pPr marL="914400" indent="-317500">
              <a:lnSpc>
                <a:spcPct val="115000"/>
              </a:lnSpc>
              <a:buClr>
                <a:schemeClr val="lt1"/>
              </a:buClr>
              <a:buSzPts val="1400"/>
              <a:buFont typeface="Maven Pro"/>
              <a:buChar char="○"/>
              <a:defRPr>
                <a:solidFill>
                  <a:schemeClr val="lt1"/>
                </a:solidFill>
                <a:latin typeface="Maven Pro"/>
                <a:ea typeface="Maven Pro"/>
                <a:cs typeface="Maven Pro"/>
              </a:defRPr>
            </a:lvl2pPr>
            <a:lvl3pPr marL="1371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3pPr>
            <a:lvl4pPr marL="18288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4pPr>
            <a:lvl5pPr marL="22860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5pPr>
            <a:lvl6pPr marL="27432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6pPr>
            <a:lvl7pPr marL="32004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7pPr>
            <a:lvl8pPr marL="3657600" indent="-317500">
              <a:lnSpc>
                <a:spcPct val="115000"/>
              </a:lnSpc>
              <a:spcBef>
                <a:spcPts val="1600"/>
              </a:spcBef>
              <a:buClr>
                <a:schemeClr val="lt1"/>
              </a:buClr>
              <a:buSzPts val="1400"/>
              <a:buFont typeface="Maven Pro"/>
              <a:buChar char="○"/>
              <a:defRPr>
                <a:solidFill>
                  <a:schemeClr val="lt1"/>
                </a:solidFill>
                <a:latin typeface="Maven Pro"/>
                <a:ea typeface="Maven Pro"/>
                <a:cs typeface="Maven Pro"/>
              </a:defRPr>
            </a:lvl8pPr>
            <a:lvl9pPr marL="4114800"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defRPr>
            </a:lvl9pPr>
          </a:lstStyle>
          <a:p>
            <a:r>
              <a:rPr lang="es-MX" dirty="0"/>
              <a:t>Se debe realizar una prueba de ruido blanco a la diferencia entre las estimaciones y los valores reales de la serie, esto para verificar que el error tiene una media cero, una varianza constante y no esta seriamente correlacionada.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8" grpId="0"/>
      <p:bldP spid="58" grpId="1"/>
      <p:bldP spid="60" grpId="0" animBg="1"/>
      <p:bldP spid="60" grpId="1" animBg="1"/>
      <p:bldP spid="61" grpId="0"/>
      <p:bldP spid="61" grpId="1"/>
      <p:bldP spid="64" grpId="0" animBg="1"/>
      <p:bldP spid="64" grpId="1" animBg="1"/>
      <p:bldP spid="65" grpId="0"/>
      <p:bldP spid="65" grpId="1"/>
      <p:bldP spid="66" grpId="0" animBg="1"/>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2537460" y="1981200"/>
            <a:ext cx="4072980" cy="1242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6000" dirty="0"/>
              <a:t>Aplicación</a:t>
            </a:r>
            <a:endParaRPr sz="6000" dirty="0"/>
          </a:p>
        </p:txBody>
      </p:sp>
    </p:spTree>
    <p:extLst>
      <p:ext uri="{BB962C8B-B14F-4D97-AF65-F5344CB8AC3E}">
        <p14:creationId xmlns:p14="http://schemas.microsoft.com/office/powerpoint/2010/main" val="159793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530359" y="2397683"/>
            <a:ext cx="3534300" cy="1389389"/>
          </a:xfrm>
          <a:prstGeom prst="rect">
            <a:avLst/>
          </a:prstGeom>
        </p:spPr>
        <p:txBody>
          <a:bodyPr spcFirstLastPara="1" wrap="square" lIns="91425" tIns="91425" rIns="91425" bIns="91425" anchor="ctr" anchorCtr="0">
            <a:noAutofit/>
          </a:bodyPr>
          <a:lstStyle/>
          <a:p>
            <a:pPr marL="0" indent="0" algn="just">
              <a:buNone/>
            </a:pPr>
            <a:endParaRPr lang="es-MX" sz="1400" dirty="0"/>
          </a:p>
          <a:p>
            <a:pPr marL="0" indent="0" algn="just">
              <a:buNone/>
            </a:pPr>
            <a:endParaRPr lang="es-MX" sz="1400" dirty="0"/>
          </a:p>
          <a:p>
            <a:pPr marL="0" indent="0" algn="just">
              <a:buNone/>
            </a:pPr>
            <a:r>
              <a:rPr lang="es-MX" sz="1400" dirty="0"/>
              <a:t>La primera parte del análisis consiste en verificar la </a:t>
            </a:r>
            <a:r>
              <a:rPr lang="es-MX" sz="1400" b="1" dirty="0"/>
              <a:t>estacionariedad </a:t>
            </a:r>
            <a:r>
              <a:rPr lang="es-MX" sz="1400" dirty="0"/>
              <a:t>de nuestros datos, para lo cual se aplicaron las pruebas de raíz unitaria de Dickey-Fuller, obteniendo los siguientes resultados:</a:t>
            </a:r>
          </a:p>
          <a:p>
            <a:pPr marL="0" indent="0" algn="just">
              <a:buNone/>
            </a:pPr>
            <a:endParaRPr lang="en-US" sz="1400"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Aplicación</a:t>
            </a:r>
            <a:endParaRPr b="1"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agen 10" descr="Texto&#10;&#10;Descripción generada automáticamente">
            <a:extLst>
              <a:ext uri="{FF2B5EF4-FFF2-40B4-BE49-F238E27FC236}">
                <a16:creationId xmlns:a16="http://schemas.microsoft.com/office/drawing/2014/main" id="{2480F341-5C29-9B64-DB3B-F6740619C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571" y="2053726"/>
            <a:ext cx="3176871" cy="1034330"/>
          </a:xfrm>
          <a:prstGeom prst="rect">
            <a:avLst/>
          </a:prstGeom>
        </p:spPr>
      </p:pic>
      <p:pic>
        <p:nvPicPr>
          <p:cNvPr id="12" name="Imagen 11" descr="Texto, Tabla&#10;&#10;Descripción generada automáticamente">
            <a:extLst>
              <a:ext uri="{FF2B5EF4-FFF2-40B4-BE49-F238E27FC236}">
                <a16:creationId xmlns:a16="http://schemas.microsoft.com/office/drawing/2014/main" id="{E6867713-F213-2F71-3E5C-AB49250D5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572" y="3247322"/>
            <a:ext cx="3176870" cy="1020274"/>
          </a:xfrm>
          <a:prstGeom prst="rect">
            <a:avLst/>
          </a:prstGeom>
        </p:spPr>
      </p:pic>
      <p:pic>
        <p:nvPicPr>
          <p:cNvPr id="13" name="Marcador de contenido 7" descr="Texto&#10;&#10;Descripción generada automáticamente">
            <a:extLst>
              <a:ext uri="{FF2B5EF4-FFF2-40B4-BE49-F238E27FC236}">
                <a16:creationId xmlns:a16="http://schemas.microsoft.com/office/drawing/2014/main" id="{B83254B5-AF9D-1D21-A5EE-D6188E42AC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570" y="912253"/>
            <a:ext cx="3176872" cy="979005"/>
          </a:xfrm>
          <a:prstGeom prst="rect">
            <a:avLst/>
          </a:prstGeom>
        </p:spPr>
      </p:pic>
      <p:sp>
        <p:nvSpPr>
          <p:cNvPr id="14" name="Google Shape;1134;p40">
            <a:extLst>
              <a:ext uri="{FF2B5EF4-FFF2-40B4-BE49-F238E27FC236}">
                <a16:creationId xmlns:a16="http://schemas.microsoft.com/office/drawing/2014/main" id="{1CC60595-4F0A-9CB6-73D3-CE7CA9AEDFB8}"/>
              </a:ext>
            </a:extLst>
          </p:cNvPr>
          <p:cNvSpPr txBox="1">
            <a:spLocks/>
          </p:cNvSpPr>
          <p:nvPr/>
        </p:nvSpPr>
        <p:spPr>
          <a:xfrm>
            <a:off x="530359" y="1052900"/>
            <a:ext cx="3535200" cy="1034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just">
              <a:buFont typeface="Maven Pro"/>
              <a:buNone/>
            </a:pPr>
            <a:r>
              <a:rPr lang="es-MX" sz="1400" dirty="0"/>
              <a:t>Es importante mencionar que dado que la inflación subyacente no toma en cuenta el precio de los productos que sufren estacionalidad, no se realizó una prueba de estacionalidad a la serie de tiempo.</a:t>
            </a:r>
          </a:p>
          <a:p>
            <a:pPr marL="0" indent="0" algn="ctr">
              <a:buFont typeface="Maven Pro"/>
              <a:buNone/>
            </a:pPr>
            <a:endParaRPr lang="es-MX" sz="1400" dirty="0"/>
          </a:p>
        </p:txBody>
      </p:sp>
    </p:spTree>
    <p:extLst>
      <p:ext uri="{BB962C8B-B14F-4D97-AF65-F5344CB8AC3E}">
        <p14:creationId xmlns:p14="http://schemas.microsoft.com/office/powerpoint/2010/main" val="2728150048"/>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1839</Words>
  <Application>Microsoft Office PowerPoint</Application>
  <PresentationFormat>Presentación en pantalla (16:9)</PresentationFormat>
  <Paragraphs>139</Paragraphs>
  <Slides>32</Slides>
  <Notes>29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Share Tech</vt:lpstr>
      <vt:lpstr>Nunito Light</vt:lpstr>
      <vt:lpstr>Times New Roman</vt:lpstr>
      <vt:lpstr>Fira Sans Condensed Medium</vt:lpstr>
      <vt:lpstr>Fira Sans Extra Condensed Medium</vt:lpstr>
      <vt:lpstr>Cambria Math</vt:lpstr>
      <vt:lpstr>Arial</vt:lpstr>
      <vt:lpstr>Advent Pro SemiBold</vt:lpstr>
      <vt:lpstr>Livvic Light</vt:lpstr>
      <vt:lpstr>Maven Pro</vt:lpstr>
      <vt:lpstr>Data Science Consulting by Slidesgo</vt:lpstr>
      <vt:lpstr>Estimaciones de inflación utilizando la metodología Box-Jenkins y Redes Neuronales</vt:lpstr>
      <vt:lpstr>Objetivo</vt:lpstr>
      <vt:lpstr>Inflación</vt:lpstr>
      <vt:lpstr>Conclusiones</vt:lpstr>
      <vt:lpstr>Metodología Box-Jenkins</vt:lpstr>
      <vt:lpstr>Metodología Box-Jenkins</vt:lpstr>
      <vt:lpstr>Metodología Box-Jenkins</vt:lpstr>
      <vt:lpstr>Aplicación</vt:lpstr>
      <vt:lpstr>Aplicación</vt:lpstr>
      <vt:lpstr>Para los valores p y q es necesario generar el correlograma y el correlograma parcial.</vt:lpstr>
      <vt:lpstr>Al analizar los gráficos se propusieron los siguientes modelos y se recurrió a los criterios de Akaike y Bayesianos para seleccionar los mejores. Los resultados son los siguientes:</vt:lpstr>
      <vt:lpstr>ARIMA(1,0,11)</vt:lpstr>
      <vt:lpstr>ARIMA(1,0,11)</vt:lpstr>
      <vt:lpstr>ARIMA(2,0,12)</vt:lpstr>
      <vt:lpstr>Comparación entre ambos modelos</vt:lpstr>
      <vt:lpstr>Redes Neuronales</vt:lpstr>
      <vt:lpstr>Machine learning</vt:lpstr>
      <vt:lpstr>Redes Neuronales</vt:lpstr>
      <vt:lpstr>Neuronas</vt:lpstr>
      <vt:lpstr>Interconexiones y peso</vt:lpstr>
      <vt:lpstr>Redes Neuronales Recurrentes</vt:lpstr>
      <vt:lpstr>Presentación de PowerPoint</vt:lpstr>
      <vt:lpstr>Entrenamiento</vt:lpstr>
      <vt:lpstr>Entrenamiento</vt:lpstr>
      <vt:lpstr>Aplicación</vt:lpstr>
      <vt:lpstr>Base de datos</vt:lpstr>
      <vt:lpstr>La Red</vt:lpstr>
      <vt:lpstr>Entrenamiento</vt:lpstr>
      <vt:lpstr>Resultados</vt:lpstr>
      <vt:lpstr>Conclusiones</vt:lpstr>
      <vt:lpstr>GRACIAS</vt:lpstr>
      <vt:lpstr>andresgardiaz97@gmail.com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Estimaciones de inflación utilizando la metodología Box-Jenkins y Redes Neuronales</dc:title>
  <dc:creator>Andrés García</dc:creator>
  <cp:lastModifiedBy>Andrés</cp:lastModifiedBy>
  <cp:revision>9</cp:revision>
  <dcterms:modified xsi:type="dcterms:W3CDTF">2022-06-16T00:08:30Z</dcterms:modified>
</cp:coreProperties>
</file>